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146848603" r:id="rId2"/>
    <p:sldId id="2146848602" r:id="rId3"/>
    <p:sldId id="2146848605" r:id="rId4"/>
  </p:sldIdLst>
  <p:sldSz cx="9144000" cy="6858000" type="screen4x3"/>
  <p:notesSz cx="6797675" cy="99266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6882" autoAdjust="0"/>
    <p:restoredTop sz="94660"/>
  </p:normalViewPr>
  <p:slideViewPr>
    <p:cSldViewPr snapToGrid="0">
      <p:cViewPr>
        <p:scale>
          <a:sx n="80" d="100"/>
          <a:sy n="80" d="100"/>
        </p:scale>
        <p:origin x="1147" y="-4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29286974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12326758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158915951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10267014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9288284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20835129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15503956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27503761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426056229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9985611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E0CE0C8B-74CC-473B-B5B1-8DDB50DE80F7}" type="datetimeFigureOut">
              <a:rPr kumimoji="1" lang="ja-JP" altLang="en-US" smtClean="0"/>
              <a:t>2025/4/23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332428121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0CE0C8B-74CC-473B-B5B1-8DDB50DE80F7}" type="datetimeFigureOut">
              <a:rPr kumimoji="1" lang="ja-JP" altLang="en-US" smtClean="0"/>
              <a:t>2025/4/23</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3E90E7B-0ADE-4E12-88E4-02386BF78E5A}" type="slidenum">
              <a:rPr kumimoji="1" lang="ja-JP" altLang="en-US" smtClean="0"/>
              <a:t>‹#›</a:t>
            </a:fld>
            <a:endParaRPr kumimoji="1" lang="ja-JP" altLang="en-US"/>
          </a:p>
        </p:txBody>
      </p:sp>
    </p:spTree>
    <p:extLst>
      <p:ext uri="{BB962C8B-B14F-4D97-AF65-F5344CB8AC3E}">
        <p14:creationId xmlns:p14="http://schemas.microsoft.com/office/powerpoint/2010/main" val="178929573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1">
            <a:extLst>
              <a:ext uri="{FF2B5EF4-FFF2-40B4-BE49-F238E27FC236}">
                <a16:creationId xmlns:a16="http://schemas.microsoft.com/office/drawing/2014/main" id="{55D6A37C-0DF0-4648-A23E-BB25E3E76073}"/>
              </a:ext>
            </a:extLst>
          </p:cNvPr>
          <p:cNvSpPr txBox="1">
            <a:spLocks/>
          </p:cNvSpPr>
          <p:nvPr/>
        </p:nvSpPr>
        <p:spPr>
          <a:xfrm>
            <a:off x="0" y="13821"/>
            <a:ext cx="9143999" cy="355470"/>
          </a:xfrm>
          <a:prstGeom prst="rect">
            <a:avLst/>
          </a:prstGeom>
        </p:spPr>
        <p:style>
          <a:lnRef idx="1">
            <a:schemeClr val="accent1"/>
          </a:lnRef>
          <a:fillRef idx="2">
            <a:schemeClr val="accent1"/>
          </a:fillRef>
          <a:effectRef idx="1">
            <a:schemeClr val="accent1"/>
          </a:effectRef>
          <a:fontRef idx="minor">
            <a:schemeClr val="dk1"/>
          </a:fontRef>
        </p:style>
        <p:txBody>
          <a:bodyPr>
            <a:normAutofit fontScale="97500" lnSpcReduction="10000"/>
          </a:bodyPr>
          <a:lstStyle>
            <a:lvl1pPr algn="l" defTabSz="914400" rtl="0" eaLnBrk="1" latinLnBrk="0" hangingPunct="1">
              <a:lnSpc>
                <a:spcPct val="90000"/>
              </a:lnSpc>
              <a:spcBef>
                <a:spcPct val="0"/>
              </a:spcBef>
              <a:buNone/>
              <a:defRPr kumimoji="1" sz="4400" kern="1200">
                <a:solidFill>
                  <a:schemeClr val="tx1"/>
                </a:solidFill>
                <a:latin typeface="Meiryo UI" panose="020B0604030504040204" pitchFamily="50" charset="-128"/>
                <a:ea typeface="Meiryo UI" panose="020B0604030504040204" pitchFamily="50" charset="-128"/>
                <a:cs typeface="+mj-cs"/>
              </a:defRPr>
            </a:lvl1pPr>
          </a:lstStyle>
          <a:p>
            <a:pPr algn="ctr"/>
            <a:r>
              <a:rPr lang="ja-JP" altLang="en-US" sz="2000" dirty="0"/>
              <a:t>病床機能再編支援事業のスケジュール（予定）</a:t>
            </a:r>
          </a:p>
        </p:txBody>
      </p:sp>
      <p:sp>
        <p:nvSpPr>
          <p:cNvPr id="6" name="コンテンツ プレースホルダー 2">
            <a:extLst>
              <a:ext uri="{FF2B5EF4-FFF2-40B4-BE49-F238E27FC236}">
                <a16:creationId xmlns:a16="http://schemas.microsoft.com/office/drawing/2014/main" id="{84FDFD19-3FDB-4EAA-88EA-FC53E0BE2544}"/>
              </a:ext>
            </a:extLst>
          </p:cNvPr>
          <p:cNvSpPr txBox="1">
            <a:spLocks/>
          </p:cNvSpPr>
          <p:nvPr/>
        </p:nvSpPr>
        <p:spPr>
          <a:xfrm>
            <a:off x="161923" y="679279"/>
            <a:ext cx="8839202" cy="6178723"/>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a:lnSpc>
                <a:spcPct val="120000"/>
              </a:lnSpc>
            </a:pPr>
            <a:endParaRPr lang="en-US" altLang="ja-JP" sz="1600" dirty="0"/>
          </a:p>
        </p:txBody>
      </p:sp>
      <p:graphicFrame>
        <p:nvGraphicFramePr>
          <p:cNvPr id="2" name="表 1">
            <a:extLst>
              <a:ext uri="{FF2B5EF4-FFF2-40B4-BE49-F238E27FC236}">
                <a16:creationId xmlns:a16="http://schemas.microsoft.com/office/drawing/2014/main" id="{F2F28405-2DDF-4D4C-BAB4-E601C95135F3}"/>
              </a:ext>
            </a:extLst>
          </p:cNvPr>
          <p:cNvGraphicFramePr>
            <a:graphicFrameLocks noGrp="1"/>
          </p:cNvGraphicFramePr>
          <p:nvPr>
            <p:extLst>
              <p:ext uri="{D42A27DB-BD31-4B8C-83A1-F6EECF244321}">
                <p14:modId xmlns:p14="http://schemas.microsoft.com/office/powerpoint/2010/main" val="2739180454"/>
              </p:ext>
            </p:extLst>
          </p:nvPr>
        </p:nvGraphicFramePr>
        <p:xfrm>
          <a:off x="-2" y="397492"/>
          <a:ext cx="5567084" cy="6437024"/>
        </p:xfrm>
        <a:graphic>
          <a:graphicData uri="http://schemas.openxmlformats.org/drawingml/2006/table">
            <a:tbl>
              <a:tblPr bandCol="1">
                <a:tableStyleId>{5940675A-B579-460E-94D1-54222C63F5DA}</a:tableStyleId>
              </a:tblPr>
              <a:tblGrid>
                <a:gridCol w="797861">
                  <a:extLst>
                    <a:ext uri="{9D8B030D-6E8A-4147-A177-3AD203B41FA5}">
                      <a16:colId xmlns:a16="http://schemas.microsoft.com/office/drawing/2014/main" val="3802089266"/>
                    </a:ext>
                  </a:extLst>
                </a:gridCol>
                <a:gridCol w="510988">
                  <a:extLst>
                    <a:ext uri="{9D8B030D-6E8A-4147-A177-3AD203B41FA5}">
                      <a16:colId xmlns:a16="http://schemas.microsoft.com/office/drawing/2014/main" val="2506345535"/>
                    </a:ext>
                  </a:extLst>
                </a:gridCol>
                <a:gridCol w="1586753">
                  <a:extLst>
                    <a:ext uri="{9D8B030D-6E8A-4147-A177-3AD203B41FA5}">
                      <a16:colId xmlns:a16="http://schemas.microsoft.com/office/drawing/2014/main" val="1671835699"/>
                    </a:ext>
                  </a:extLst>
                </a:gridCol>
                <a:gridCol w="1371600">
                  <a:extLst>
                    <a:ext uri="{9D8B030D-6E8A-4147-A177-3AD203B41FA5}">
                      <a16:colId xmlns:a16="http://schemas.microsoft.com/office/drawing/2014/main" val="920308262"/>
                    </a:ext>
                  </a:extLst>
                </a:gridCol>
                <a:gridCol w="1299882">
                  <a:extLst>
                    <a:ext uri="{9D8B030D-6E8A-4147-A177-3AD203B41FA5}">
                      <a16:colId xmlns:a16="http://schemas.microsoft.com/office/drawing/2014/main" val="2741355469"/>
                    </a:ext>
                  </a:extLst>
                </a:gridCol>
              </a:tblGrid>
              <a:tr h="268250">
                <a:tc>
                  <a:txBody>
                    <a:bodyPr/>
                    <a:lstStyle/>
                    <a:p>
                      <a:pPr algn="ctr"/>
                      <a:endParaRPr kumimoji="1" lang="ja-JP" altLang="en-US" sz="1200" dirty="0">
                        <a:latin typeface="+mj-ea"/>
                        <a:ea typeface="+mj-ea"/>
                      </a:endParaRPr>
                    </a:p>
                  </a:txBody>
                  <a:tcPr anchor="ctr" anchorCtr="1">
                    <a:lnL w="3175" cap="flat" cmpd="sng" algn="ctr">
                      <a:noFill/>
                      <a:prstDash val="solid"/>
                      <a:round/>
                      <a:headEnd type="none" w="med" len="med"/>
                      <a:tailEnd type="none" w="med" len="med"/>
                    </a:lnL>
                    <a:lnR w="3175" cap="flat" cmpd="sng" algn="ctr">
                      <a:noFill/>
                      <a:prstDash val="solid"/>
                      <a:round/>
                      <a:headEnd type="none" w="med" len="med"/>
                      <a:tailEnd type="none" w="med" len="med"/>
                    </a:lnR>
                    <a:lnT w="3175"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200" dirty="0">
                        <a:latin typeface="+mj-ea"/>
                        <a:ea typeface="+mj-ea"/>
                      </a:endParaRPr>
                    </a:p>
                  </a:txBody>
                  <a:tcPr>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kumimoji="1" lang="ja-JP" altLang="en-US" sz="1200" b="1" dirty="0">
                          <a:latin typeface="+mj-ea"/>
                          <a:ea typeface="+mj-ea"/>
                        </a:rPr>
                        <a:t>県医療対策課</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pPr algn="ctr"/>
                      <a:r>
                        <a:rPr kumimoji="1" lang="ja-JP" altLang="en-US" sz="1200" b="1" dirty="0">
                          <a:latin typeface="+mj-ea"/>
                          <a:ea typeface="+mj-ea"/>
                        </a:rPr>
                        <a:t>保健所</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ctr"/>
                      <a:r>
                        <a:rPr kumimoji="1" lang="ja-JP" altLang="en-US" sz="1200" b="1" dirty="0">
                          <a:latin typeface="+mj-ea"/>
                          <a:ea typeface="+mj-ea"/>
                        </a:rPr>
                        <a:t>医療機関</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865340151"/>
                  </a:ext>
                </a:extLst>
              </a:tr>
              <a:tr h="268250">
                <a:tc rowSpan="10">
                  <a:txBody>
                    <a:bodyPr/>
                    <a:lstStyle/>
                    <a:p>
                      <a:pPr algn="ctr"/>
                      <a:r>
                        <a:rPr kumimoji="1" lang="en-US" altLang="ja-JP" sz="1200" dirty="0">
                          <a:latin typeface="BIZ UDゴシック" panose="020B0400000000000000" pitchFamily="49" charset="-128"/>
                          <a:ea typeface="BIZ UDゴシック" panose="020B0400000000000000" pitchFamily="49" charset="-128"/>
                        </a:rPr>
                        <a:t>R</a:t>
                      </a:r>
                      <a:r>
                        <a:rPr kumimoji="1" lang="ja-JP" altLang="en-US" sz="1200" dirty="0">
                          <a:latin typeface="BIZ UDゴシック" panose="020B0400000000000000" pitchFamily="49" charset="-128"/>
                          <a:ea typeface="BIZ UDゴシック" panose="020B0400000000000000" pitchFamily="49" charset="-128"/>
                        </a:rPr>
                        <a:t>７年度</a:t>
                      </a:r>
                    </a:p>
                  </a:txBody>
                  <a:tcPr anchor="ctr" anchorCtr="1">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dirty="0">
                          <a:latin typeface="BIZ UDゴシック" panose="020B0400000000000000" pitchFamily="49" charset="-128"/>
                          <a:ea typeface="BIZ UDゴシック" panose="020B0400000000000000" pitchFamily="49" charset="-128"/>
                        </a:rPr>
                        <a:t>６月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20000"/>
                        <a:lumOff val="80000"/>
                      </a:schemeClr>
                    </a:solidFill>
                  </a:tcPr>
                </a:tc>
                <a:extLst>
                  <a:ext uri="{0D108BD9-81ED-4DB2-BD59-A6C34878D82A}">
                    <a16:rowId xmlns:a16="http://schemas.microsoft.com/office/drawing/2014/main" val="3668511440"/>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７月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6">
                        <a:lumMod val="20000"/>
                        <a:lumOff val="80000"/>
                      </a:schemeClr>
                    </a:solidFill>
                  </a:tcPr>
                </a:tc>
                <a:extLst>
                  <a:ext uri="{0D108BD9-81ED-4DB2-BD59-A6C34878D82A}">
                    <a16:rowId xmlns:a16="http://schemas.microsoft.com/office/drawing/2014/main" val="4083861994"/>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８月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47187974"/>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９月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488667436"/>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en-US" altLang="ja-JP" sz="1200" dirty="0">
                          <a:latin typeface="BIZ UDゴシック" panose="020B0400000000000000" pitchFamily="49" charset="-128"/>
                          <a:ea typeface="BIZ UDゴシック" panose="020B0400000000000000" pitchFamily="49" charset="-128"/>
                        </a:rPr>
                        <a:t>10</a:t>
                      </a:r>
                      <a:r>
                        <a:rPr kumimoji="1" lang="ja-JP" altLang="en-US" sz="1200" dirty="0">
                          <a:latin typeface="BIZ UDゴシック" panose="020B0400000000000000" pitchFamily="49" charset="-128"/>
                          <a:ea typeface="BIZ UDゴシック" panose="020B0400000000000000" pitchFamily="49" charset="-128"/>
                        </a:rPr>
                        <a:t>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u="sng"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729348676"/>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en-US" altLang="ja-JP" sz="1200" dirty="0">
                          <a:latin typeface="BIZ UDゴシック" panose="020B0400000000000000" pitchFamily="49" charset="-128"/>
                          <a:ea typeface="BIZ UDゴシック" panose="020B0400000000000000" pitchFamily="49" charset="-128"/>
                        </a:rPr>
                        <a:t>11</a:t>
                      </a:r>
                      <a:r>
                        <a:rPr kumimoji="1" lang="ja-JP" altLang="en-US" sz="1200" dirty="0">
                          <a:latin typeface="BIZ UDゴシック" panose="020B0400000000000000" pitchFamily="49" charset="-128"/>
                          <a:ea typeface="BIZ UDゴシック" panose="020B0400000000000000" pitchFamily="49" charset="-128"/>
                        </a:rPr>
                        <a:t>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907193322"/>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en-US" altLang="ja-JP" sz="1200" dirty="0">
                          <a:latin typeface="BIZ UDゴシック" panose="020B0400000000000000" pitchFamily="49" charset="-128"/>
                          <a:ea typeface="BIZ UDゴシック" panose="020B0400000000000000" pitchFamily="49" charset="-128"/>
                        </a:rPr>
                        <a:t>12</a:t>
                      </a:r>
                      <a:r>
                        <a:rPr kumimoji="1" lang="ja-JP" altLang="en-US" sz="1200" dirty="0">
                          <a:latin typeface="BIZ UDゴシック" panose="020B0400000000000000" pitchFamily="49" charset="-128"/>
                          <a:ea typeface="BIZ UDゴシック" panose="020B0400000000000000" pitchFamily="49" charset="-128"/>
                        </a:rPr>
                        <a:t>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630498660"/>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１月</a:t>
                      </a:r>
                      <a:endParaRPr kumimoji="1" lang="en-US" altLang="ja-JP" sz="1200" dirty="0">
                        <a:latin typeface="BIZ UDゴシック" panose="020B0400000000000000" pitchFamily="49" charset="-128"/>
                        <a:ea typeface="BIZ UDゴシック" panose="020B0400000000000000" pitchFamily="49" charset="-128"/>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2870910061"/>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２月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706422096"/>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３月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989212921"/>
                  </a:ext>
                </a:extLst>
              </a:tr>
              <a:tr h="268250">
                <a:tc rowSpan="12">
                  <a:txBody>
                    <a:bodyPr/>
                    <a:lstStyle/>
                    <a:p>
                      <a:pPr algn="ctr"/>
                      <a:r>
                        <a:rPr kumimoji="1" lang="en-US" altLang="ja-JP" sz="1200" kern="1200" dirty="0">
                          <a:solidFill>
                            <a:schemeClr val="tx1"/>
                          </a:solidFill>
                          <a:latin typeface="BIZ UDゴシック" panose="020B0400000000000000" pitchFamily="49" charset="-128"/>
                          <a:ea typeface="BIZ UDゴシック" panose="020B0400000000000000" pitchFamily="49" charset="-128"/>
                          <a:cs typeface="+mn-cs"/>
                        </a:rPr>
                        <a:t>R</a:t>
                      </a:r>
                      <a:r>
                        <a:rPr kumimoji="1" lang="ja-JP" altLang="en-US" sz="1200" kern="1200" dirty="0">
                          <a:solidFill>
                            <a:schemeClr val="tx1"/>
                          </a:solidFill>
                          <a:latin typeface="BIZ UDゴシック" panose="020B0400000000000000" pitchFamily="49" charset="-128"/>
                          <a:ea typeface="BIZ UDゴシック" panose="020B0400000000000000" pitchFamily="49" charset="-128"/>
                          <a:cs typeface="+mn-cs"/>
                        </a:rPr>
                        <a:t>８年度</a:t>
                      </a:r>
                    </a:p>
                  </a:txBody>
                  <a:tcPr anchor="ctr" anchorCtr="1">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４月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3715826444"/>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５月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716518005"/>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６月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2534643863"/>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７月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808193629"/>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８月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133165925"/>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９月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449400794"/>
                  </a:ext>
                </a:extLst>
              </a:tr>
              <a:tr h="338152">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en-US" altLang="ja-JP" sz="1200" dirty="0">
                          <a:latin typeface="BIZ UDゴシック" panose="020B0400000000000000" pitchFamily="49" charset="-128"/>
                          <a:ea typeface="BIZ UDゴシック" panose="020B0400000000000000" pitchFamily="49" charset="-128"/>
                        </a:rPr>
                        <a:t>10</a:t>
                      </a:r>
                      <a:r>
                        <a:rPr kumimoji="1" lang="ja-JP" altLang="en-US" sz="1200" dirty="0">
                          <a:latin typeface="BIZ UDゴシック" panose="020B0400000000000000" pitchFamily="49" charset="-128"/>
                          <a:ea typeface="BIZ UDゴシック" panose="020B0400000000000000" pitchFamily="49" charset="-128"/>
                        </a:rPr>
                        <a:t>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316669858"/>
                  </a:ext>
                </a:extLst>
              </a:tr>
              <a:tr h="338152">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en-US" altLang="ja-JP" sz="1200" dirty="0">
                          <a:latin typeface="BIZ UDゴシック" panose="020B0400000000000000" pitchFamily="49" charset="-128"/>
                          <a:ea typeface="BIZ UDゴシック" panose="020B0400000000000000" pitchFamily="49" charset="-128"/>
                        </a:rPr>
                        <a:t>11</a:t>
                      </a:r>
                      <a:r>
                        <a:rPr kumimoji="1" lang="ja-JP" altLang="en-US" sz="1200" dirty="0">
                          <a:latin typeface="BIZ UDゴシック" panose="020B0400000000000000" pitchFamily="49" charset="-128"/>
                          <a:ea typeface="BIZ UDゴシック" panose="020B0400000000000000" pitchFamily="49" charset="-128"/>
                        </a:rPr>
                        <a:t>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873775829"/>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en-US" altLang="ja-JP" sz="1200" dirty="0">
                          <a:latin typeface="BIZ UDゴシック" panose="020B0400000000000000" pitchFamily="49" charset="-128"/>
                          <a:ea typeface="BIZ UDゴシック" panose="020B0400000000000000" pitchFamily="49" charset="-128"/>
                        </a:rPr>
                        <a:t>12</a:t>
                      </a:r>
                      <a:r>
                        <a:rPr kumimoji="1" lang="ja-JP" altLang="en-US" sz="1200" dirty="0">
                          <a:latin typeface="BIZ UDゴシック" panose="020B0400000000000000" pitchFamily="49" charset="-128"/>
                          <a:ea typeface="BIZ UDゴシック" panose="020B0400000000000000" pitchFamily="49" charset="-128"/>
                        </a:rPr>
                        <a:t>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3818505031"/>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１月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1975834520"/>
                  </a:ext>
                </a:extLst>
              </a:tr>
              <a:tr h="268250">
                <a:tc vMerge="1">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２月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latin typeface="+mj-ea"/>
                        <a:ea typeface="+mj-ea"/>
                      </a:endParaRP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2237530993"/>
                  </a:ext>
                </a:extLst>
              </a:tr>
              <a:tr h="208471">
                <a:tc vMerge="1">
                  <a:txBody>
                    <a:bodyPr/>
                    <a:lstStyle/>
                    <a:p>
                      <a:endParaRPr kumimoji="1" lang="ja-JP" altLang="en-US" sz="1200" dirty="0"/>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5">
                        <a:lumMod val="40000"/>
                        <a:lumOff val="60000"/>
                      </a:schemeClr>
                    </a:solidFill>
                  </a:tcPr>
                </a:tc>
                <a:tc>
                  <a:txBody>
                    <a:bodyPr/>
                    <a:lstStyle/>
                    <a:p>
                      <a:r>
                        <a:rPr kumimoji="1" lang="ja-JP" altLang="en-US" sz="1200" dirty="0">
                          <a:latin typeface="BIZ UDゴシック" panose="020B0400000000000000" pitchFamily="49" charset="-128"/>
                          <a:ea typeface="BIZ UDゴシック" panose="020B0400000000000000" pitchFamily="49" charset="-128"/>
                        </a:rPr>
                        <a:t>３月</a:t>
                      </a:r>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200" dirty="0"/>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dirty="0"/>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endParaRPr kumimoji="1" lang="ja-JP" altLang="en-US" sz="1200" dirty="0"/>
                    </a:p>
                  </a:txBody>
                  <a:tcP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579365436"/>
                  </a:ext>
                </a:extLst>
              </a:tr>
            </a:tbl>
          </a:graphicData>
        </a:graphic>
      </p:graphicFrame>
      <p:sp>
        <p:nvSpPr>
          <p:cNvPr id="7" name="テキスト ボックス 6">
            <a:extLst>
              <a:ext uri="{FF2B5EF4-FFF2-40B4-BE49-F238E27FC236}">
                <a16:creationId xmlns:a16="http://schemas.microsoft.com/office/drawing/2014/main" id="{49F49081-C0B9-49FA-90C3-9CEC42EE29F4}"/>
              </a:ext>
            </a:extLst>
          </p:cNvPr>
          <p:cNvSpPr txBox="1"/>
          <p:nvPr/>
        </p:nvSpPr>
        <p:spPr>
          <a:xfrm>
            <a:off x="1722438" y="679279"/>
            <a:ext cx="776857" cy="261610"/>
          </a:xfrm>
          <a:prstGeom prst="rect">
            <a:avLst/>
          </a:prstGeom>
        </p:spPr>
        <p:style>
          <a:lnRef idx="3">
            <a:schemeClr val="lt1"/>
          </a:lnRef>
          <a:fillRef idx="1">
            <a:schemeClr val="accent1"/>
          </a:fillRef>
          <a:effectRef idx="1">
            <a:schemeClr val="accent1"/>
          </a:effectRef>
          <a:fontRef idx="minor">
            <a:schemeClr val="lt1"/>
          </a:fontRef>
        </p:style>
        <p:txBody>
          <a:bodyPr wrap="square" rtlCol="0">
            <a:spAutoFit/>
          </a:bodyPr>
          <a:lstStyle/>
          <a:p>
            <a:r>
              <a:rPr kumimoji="1" lang="ja-JP" altLang="en-US" sz="1100" dirty="0">
                <a:latin typeface="BIZ UDP明朝 Medium" panose="02020500000000000000" pitchFamily="18" charset="-128"/>
                <a:ea typeface="BIZ UDP明朝 Medium" panose="02020500000000000000" pitchFamily="18" charset="-128"/>
              </a:rPr>
              <a:t>要望調査</a:t>
            </a:r>
          </a:p>
        </p:txBody>
      </p:sp>
      <p:sp>
        <p:nvSpPr>
          <p:cNvPr id="9" name="矢印: 下 8">
            <a:extLst>
              <a:ext uri="{FF2B5EF4-FFF2-40B4-BE49-F238E27FC236}">
                <a16:creationId xmlns:a16="http://schemas.microsoft.com/office/drawing/2014/main" id="{EF2DCE9C-A660-4907-87B2-4E14D5399EBC}"/>
              </a:ext>
            </a:extLst>
          </p:cNvPr>
          <p:cNvSpPr/>
          <p:nvPr/>
        </p:nvSpPr>
        <p:spPr>
          <a:xfrm rot="16200000">
            <a:off x="3311136" y="-99791"/>
            <a:ext cx="333100" cy="1824881"/>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11" name="テキスト ボックス 10">
            <a:extLst>
              <a:ext uri="{FF2B5EF4-FFF2-40B4-BE49-F238E27FC236}">
                <a16:creationId xmlns:a16="http://schemas.microsoft.com/office/drawing/2014/main" id="{1635A544-96CB-4D26-B6E8-08AE942ABC22}"/>
              </a:ext>
            </a:extLst>
          </p:cNvPr>
          <p:cNvSpPr txBox="1"/>
          <p:nvPr/>
        </p:nvSpPr>
        <p:spPr>
          <a:xfrm>
            <a:off x="4390124" y="679279"/>
            <a:ext cx="1054035" cy="261610"/>
          </a:xfrm>
          <a:prstGeom prst="rect">
            <a:avLst/>
          </a:prstGeom>
        </p:spPr>
        <p:style>
          <a:lnRef idx="3">
            <a:schemeClr val="lt1"/>
          </a:lnRef>
          <a:fillRef idx="1">
            <a:schemeClr val="accent1"/>
          </a:fillRef>
          <a:effectRef idx="1">
            <a:schemeClr val="accent1"/>
          </a:effectRef>
          <a:fontRef idx="minor">
            <a:schemeClr val="lt1"/>
          </a:fontRef>
        </p:style>
        <p:txBody>
          <a:bodyPr wrap="square" rtlCol="0">
            <a:spAutoFit/>
          </a:bodyPr>
          <a:lstStyle/>
          <a:p>
            <a:r>
              <a:rPr kumimoji="1" lang="ja-JP" altLang="en-US" sz="1100" dirty="0">
                <a:latin typeface="BIZ UDP明朝 Medium" panose="02020500000000000000" pitchFamily="18" charset="-128"/>
                <a:ea typeface="BIZ UDP明朝 Medium" panose="02020500000000000000" pitchFamily="18" charset="-128"/>
              </a:rPr>
              <a:t>要望書類作成</a:t>
            </a:r>
          </a:p>
        </p:txBody>
      </p:sp>
      <p:sp>
        <p:nvSpPr>
          <p:cNvPr id="14" name="テキスト ボックス 13">
            <a:extLst>
              <a:ext uri="{FF2B5EF4-FFF2-40B4-BE49-F238E27FC236}">
                <a16:creationId xmlns:a16="http://schemas.microsoft.com/office/drawing/2014/main" id="{3359B0EF-7048-4C29-84EF-A83565CBA9E2}"/>
              </a:ext>
            </a:extLst>
          </p:cNvPr>
          <p:cNvSpPr txBox="1"/>
          <p:nvPr/>
        </p:nvSpPr>
        <p:spPr>
          <a:xfrm>
            <a:off x="3043298" y="1264285"/>
            <a:ext cx="1054035" cy="430887"/>
          </a:xfrm>
          <a:prstGeom prst="rect">
            <a:avLst/>
          </a:prstGeom>
          <a:ln/>
        </p:spPr>
        <p:style>
          <a:lnRef idx="1">
            <a:schemeClr val="accent2"/>
          </a:lnRef>
          <a:fillRef idx="2">
            <a:schemeClr val="accent2"/>
          </a:fillRef>
          <a:effectRef idx="1">
            <a:schemeClr val="accent2"/>
          </a:effectRef>
          <a:fontRef idx="minor">
            <a:schemeClr val="dk1"/>
          </a:fontRef>
        </p:style>
        <p:txBody>
          <a:bodyPr wrap="square" rtlCol="0">
            <a:spAutoFit/>
          </a:bodyPr>
          <a:lstStyle/>
          <a:p>
            <a:pPr algn="ctr"/>
            <a:r>
              <a:rPr kumimoji="1" lang="ja-JP" altLang="en-US" sz="1100" dirty="0">
                <a:latin typeface="BIZ UDP明朝 Medium" panose="02020500000000000000" pitchFamily="18" charset="-128"/>
                <a:ea typeface="BIZ UDP明朝 Medium" panose="02020500000000000000" pitchFamily="18" charset="-128"/>
              </a:rPr>
              <a:t>地域医療</a:t>
            </a:r>
            <a:endParaRPr kumimoji="1" lang="en-US" altLang="ja-JP" sz="1100" dirty="0">
              <a:latin typeface="BIZ UDP明朝 Medium" panose="02020500000000000000" pitchFamily="18" charset="-128"/>
              <a:ea typeface="BIZ UDP明朝 Medium" panose="02020500000000000000" pitchFamily="18" charset="-128"/>
            </a:endParaRPr>
          </a:p>
          <a:p>
            <a:pPr algn="ctr"/>
            <a:r>
              <a:rPr kumimoji="1" lang="ja-JP" altLang="en-US" sz="1100" dirty="0">
                <a:latin typeface="BIZ UDP明朝 Medium" panose="02020500000000000000" pitchFamily="18" charset="-128"/>
                <a:ea typeface="BIZ UDP明朝 Medium" panose="02020500000000000000" pitchFamily="18" charset="-128"/>
              </a:rPr>
              <a:t>構想調整会議</a:t>
            </a:r>
          </a:p>
        </p:txBody>
      </p:sp>
      <p:sp>
        <p:nvSpPr>
          <p:cNvPr id="18" name="矢印: 上向き折線 17">
            <a:extLst>
              <a:ext uri="{FF2B5EF4-FFF2-40B4-BE49-F238E27FC236}">
                <a16:creationId xmlns:a16="http://schemas.microsoft.com/office/drawing/2014/main" id="{D3729271-65D8-478C-8C50-DBBEA0FB3145}"/>
              </a:ext>
            </a:extLst>
          </p:cNvPr>
          <p:cNvSpPr/>
          <p:nvPr/>
        </p:nvSpPr>
        <p:spPr>
          <a:xfrm rot="5400000" flipV="1">
            <a:off x="4916615" y="1148771"/>
            <a:ext cx="483463" cy="397051"/>
          </a:xfrm>
          <a:prstGeom prst="bentUpArrow">
            <a:avLst>
              <a:gd name="adj1" fmla="val 25000"/>
              <a:gd name="adj2" fmla="val 20364"/>
              <a:gd name="adj3" fmla="val 25000"/>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dirty="0"/>
          </a:p>
        </p:txBody>
      </p:sp>
      <p:sp>
        <p:nvSpPr>
          <p:cNvPr id="19" name="テキスト ボックス 18">
            <a:extLst>
              <a:ext uri="{FF2B5EF4-FFF2-40B4-BE49-F238E27FC236}">
                <a16:creationId xmlns:a16="http://schemas.microsoft.com/office/drawing/2014/main" id="{AED9B95D-87B8-4BA6-9877-6A5FED9B4024}"/>
              </a:ext>
            </a:extLst>
          </p:cNvPr>
          <p:cNvSpPr txBox="1"/>
          <p:nvPr/>
        </p:nvSpPr>
        <p:spPr>
          <a:xfrm>
            <a:off x="4140148" y="1348923"/>
            <a:ext cx="776857" cy="261610"/>
          </a:xfrm>
          <a:prstGeom prst="rect">
            <a:avLst/>
          </a:prstGeom>
        </p:spPr>
        <p:style>
          <a:lnRef idx="3">
            <a:schemeClr val="lt1"/>
          </a:lnRef>
          <a:fillRef idx="1">
            <a:schemeClr val="accent1"/>
          </a:fillRef>
          <a:effectRef idx="1">
            <a:schemeClr val="accent1"/>
          </a:effectRef>
          <a:fontRef idx="minor">
            <a:schemeClr val="lt1"/>
          </a:fontRef>
        </p:style>
        <p:txBody>
          <a:bodyPr wrap="square" rtlCol="0">
            <a:spAutoFit/>
          </a:bodyPr>
          <a:lstStyle/>
          <a:p>
            <a:r>
              <a:rPr kumimoji="1" lang="ja-JP" altLang="en-US" sz="1100" dirty="0">
                <a:latin typeface="BIZ UDP明朝 Medium" panose="02020500000000000000" pitchFamily="18" charset="-128"/>
                <a:ea typeface="BIZ UDP明朝 Medium" panose="02020500000000000000" pitchFamily="18" charset="-128"/>
              </a:rPr>
              <a:t>要望提出</a:t>
            </a:r>
          </a:p>
        </p:txBody>
      </p:sp>
      <p:sp>
        <p:nvSpPr>
          <p:cNvPr id="20" name="テキスト ボックス 19">
            <a:extLst>
              <a:ext uri="{FF2B5EF4-FFF2-40B4-BE49-F238E27FC236}">
                <a16:creationId xmlns:a16="http://schemas.microsoft.com/office/drawing/2014/main" id="{B184CFF7-0827-43B1-A85C-9AFD96AEE481}"/>
              </a:ext>
            </a:extLst>
          </p:cNvPr>
          <p:cNvSpPr txBox="1"/>
          <p:nvPr/>
        </p:nvSpPr>
        <p:spPr>
          <a:xfrm>
            <a:off x="1541294" y="1363270"/>
            <a:ext cx="1054034" cy="261610"/>
          </a:xfrm>
          <a:prstGeom prst="rect">
            <a:avLst/>
          </a:prstGeom>
        </p:spPr>
        <p:style>
          <a:lnRef idx="3">
            <a:schemeClr val="lt1"/>
          </a:lnRef>
          <a:fillRef idx="1">
            <a:schemeClr val="accent1"/>
          </a:fillRef>
          <a:effectRef idx="1">
            <a:schemeClr val="accent1"/>
          </a:effectRef>
          <a:fontRef idx="minor">
            <a:schemeClr val="lt1"/>
          </a:fontRef>
        </p:style>
        <p:txBody>
          <a:bodyPr wrap="square" rtlCol="0">
            <a:spAutoFit/>
          </a:bodyPr>
          <a:lstStyle/>
          <a:p>
            <a:r>
              <a:rPr kumimoji="1" lang="ja-JP" altLang="en-US" sz="1100" dirty="0">
                <a:latin typeface="BIZ UDP明朝 Medium" panose="02020500000000000000" pitchFamily="18" charset="-128"/>
                <a:ea typeface="BIZ UDP明朝 Medium" panose="02020500000000000000" pitchFamily="18" charset="-128"/>
              </a:rPr>
              <a:t>要望内容確認</a:t>
            </a:r>
          </a:p>
        </p:txBody>
      </p:sp>
      <p:sp>
        <p:nvSpPr>
          <p:cNvPr id="21" name="矢印: 下 20">
            <a:extLst>
              <a:ext uri="{FF2B5EF4-FFF2-40B4-BE49-F238E27FC236}">
                <a16:creationId xmlns:a16="http://schemas.microsoft.com/office/drawing/2014/main" id="{D94FFBBF-1F16-42C1-8AEA-9EB049269619}"/>
              </a:ext>
            </a:extLst>
          </p:cNvPr>
          <p:cNvSpPr/>
          <p:nvPr/>
        </p:nvSpPr>
        <p:spPr>
          <a:xfrm rot="5400000">
            <a:off x="2680515" y="1295549"/>
            <a:ext cx="261610" cy="397052"/>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22" name="テキスト ボックス 21">
            <a:extLst>
              <a:ext uri="{FF2B5EF4-FFF2-40B4-BE49-F238E27FC236}">
                <a16:creationId xmlns:a16="http://schemas.microsoft.com/office/drawing/2014/main" id="{A64B5819-55B6-47C4-8C99-FC863E89079F}"/>
              </a:ext>
            </a:extLst>
          </p:cNvPr>
          <p:cNvSpPr txBox="1"/>
          <p:nvPr/>
        </p:nvSpPr>
        <p:spPr>
          <a:xfrm>
            <a:off x="1617125" y="2093427"/>
            <a:ext cx="1054035" cy="430887"/>
          </a:xfrm>
          <a:prstGeom prst="rect">
            <a:avLst/>
          </a:prstGeom>
          <a:ln/>
        </p:spPr>
        <p:style>
          <a:lnRef idx="1">
            <a:schemeClr val="accent2"/>
          </a:lnRef>
          <a:fillRef idx="2">
            <a:schemeClr val="accent2"/>
          </a:fillRef>
          <a:effectRef idx="1">
            <a:schemeClr val="accent2"/>
          </a:effectRef>
          <a:fontRef idx="minor">
            <a:schemeClr val="dk1"/>
          </a:fontRef>
        </p:style>
        <p:txBody>
          <a:bodyPr wrap="square" rtlCol="0">
            <a:spAutoFit/>
          </a:bodyPr>
          <a:lstStyle/>
          <a:p>
            <a:pPr algn="ctr"/>
            <a:r>
              <a:rPr kumimoji="1" lang="ja-JP" altLang="en-US" sz="1100" dirty="0">
                <a:latin typeface="BIZ UDP明朝 Medium" panose="02020500000000000000" pitchFamily="18" charset="-128"/>
                <a:ea typeface="BIZ UDP明朝 Medium" panose="02020500000000000000" pitchFamily="18" charset="-128"/>
              </a:rPr>
              <a:t>地域医療構想推進戦略会議</a:t>
            </a:r>
          </a:p>
        </p:txBody>
      </p:sp>
      <p:sp>
        <p:nvSpPr>
          <p:cNvPr id="23" name="矢印: 下 22">
            <a:extLst>
              <a:ext uri="{FF2B5EF4-FFF2-40B4-BE49-F238E27FC236}">
                <a16:creationId xmlns:a16="http://schemas.microsoft.com/office/drawing/2014/main" id="{4B7E28BB-3421-4AC5-B20D-6A749028812E}"/>
              </a:ext>
            </a:extLst>
          </p:cNvPr>
          <p:cNvSpPr/>
          <p:nvPr/>
        </p:nvSpPr>
        <p:spPr>
          <a:xfrm>
            <a:off x="1980061" y="1660634"/>
            <a:ext cx="261610" cy="397052"/>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24" name="テキスト ボックス 23">
            <a:extLst>
              <a:ext uri="{FF2B5EF4-FFF2-40B4-BE49-F238E27FC236}">
                <a16:creationId xmlns:a16="http://schemas.microsoft.com/office/drawing/2014/main" id="{B2A41324-6E19-4172-9B91-761921103DB4}"/>
              </a:ext>
            </a:extLst>
          </p:cNvPr>
          <p:cNvSpPr txBox="1"/>
          <p:nvPr/>
        </p:nvSpPr>
        <p:spPr>
          <a:xfrm>
            <a:off x="1353323" y="2600492"/>
            <a:ext cx="1491491" cy="253916"/>
          </a:xfrm>
          <a:prstGeom prst="rect">
            <a:avLst/>
          </a:prstGeom>
        </p:spPr>
        <p:style>
          <a:lnRef idx="3">
            <a:schemeClr val="lt1"/>
          </a:lnRef>
          <a:fillRef idx="1">
            <a:schemeClr val="accent1"/>
          </a:fillRef>
          <a:effectRef idx="1">
            <a:schemeClr val="accent1"/>
          </a:effectRef>
          <a:fontRef idx="minor">
            <a:schemeClr val="lt1"/>
          </a:fontRef>
        </p:style>
        <p:txBody>
          <a:bodyPr wrap="square" rtlCol="0">
            <a:spAutoFit/>
          </a:bodyPr>
          <a:lstStyle/>
          <a:p>
            <a:r>
              <a:rPr kumimoji="1" lang="ja-JP" altLang="en-US" sz="1050" dirty="0">
                <a:latin typeface="BIZ UDP明朝 Medium" panose="02020500000000000000" pitchFamily="18" charset="-128"/>
                <a:ea typeface="BIZ UDP明朝 Medium" panose="02020500000000000000" pitchFamily="18" charset="-128"/>
              </a:rPr>
              <a:t>計画承認連絡（メール）</a:t>
            </a:r>
          </a:p>
        </p:txBody>
      </p:sp>
      <p:sp>
        <p:nvSpPr>
          <p:cNvPr id="26" name="矢印: 下 25">
            <a:extLst>
              <a:ext uri="{FF2B5EF4-FFF2-40B4-BE49-F238E27FC236}">
                <a16:creationId xmlns:a16="http://schemas.microsoft.com/office/drawing/2014/main" id="{A58D3F34-C68B-4C96-A4E6-29FD5BD05016}"/>
              </a:ext>
            </a:extLst>
          </p:cNvPr>
          <p:cNvSpPr/>
          <p:nvPr/>
        </p:nvSpPr>
        <p:spPr>
          <a:xfrm rot="16200000">
            <a:off x="3016790" y="2420003"/>
            <a:ext cx="333099" cy="604879"/>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27" name="矢印: 下 26">
            <a:extLst>
              <a:ext uri="{FF2B5EF4-FFF2-40B4-BE49-F238E27FC236}">
                <a16:creationId xmlns:a16="http://schemas.microsoft.com/office/drawing/2014/main" id="{48A650A5-432B-428E-8214-32C9EA247A20}"/>
              </a:ext>
            </a:extLst>
          </p:cNvPr>
          <p:cNvSpPr/>
          <p:nvPr/>
        </p:nvSpPr>
        <p:spPr>
          <a:xfrm rot="16200000">
            <a:off x="3989487" y="2337253"/>
            <a:ext cx="356313" cy="776856"/>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28" name="テキスト ボックス 27">
            <a:extLst>
              <a:ext uri="{FF2B5EF4-FFF2-40B4-BE49-F238E27FC236}">
                <a16:creationId xmlns:a16="http://schemas.microsoft.com/office/drawing/2014/main" id="{C2885EA4-547B-4F21-92FC-669DC3A81A04}"/>
              </a:ext>
            </a:extLst>
          </p:cNvPr>
          <p:cNvSpPr txBox="1"/>
          <p:nvPr/>
        </p:nvSpPr>
        <p:spPr>
          <a:xfrm>
            <a:off x="1464067" y="4475700"/>
            <a:ext cx="1293596" cy="261610"/>
          </a:xfrm>
          <a:prstGeom prst="rect">
            <a:avLst/>
          </a:prstGeom>
        </p:spPr>
        <p:style>
          <a:lnRef idx="1">
            <a:schemeClr val="accent2"/>
          </a:lnRef>
          <a:fillRef idx="2">
            <a:schemeClr val="accent2"/>
          </a:fillRef>
          <a:effectRef idx="1">
            <a:schemeClr val="accent2"/>
          </a:effectRef>
          <a:fontRef idx="minor">
            <a:schemeClr val="dk1"/>
          </a:fontRef>
        </p:style>
        <p:txBody>
          <a:bodyPr wrap="square" rtlCol="0">
            <a:spAutoFit/>
          </a:bodyPr>
          <a:lstStyle/>
          <a:p>
            <a:r>
              <a:rPr kumimoji="1" lang="ja-JP" altLang="en-US" sz="1100" dirty="0">
                <a:latin typeface="BIZ UDP明朝 Medium" panose="02020500000000000000" pitchFamily="18" charset="-128"/>
                <a:ea typeface="BIZ UDP明朝 Medium" panose="02020500000000000000" pitchFamily="18" charset="-128"/>
              </a:rPr>
              <a:t>国から交付金内示</a:t>
            </a:r>
          </a:p>
        </p:txBody>
      </p:sp>
      <p:sp>
        <p:nvSpPr>
          <p:cNvPr id="29" name="テキスト ボックス 28">
            <a:extLst>
              <a:ext uri="{FF2B5EF4-FFF2-40B4-BE49-F238E27FC236}">
                <a16:creationId xmlns:a16="http://schemas.microsoft.com/office/drawing/2014/main" id="{D19A3A5E-570B-46A8-86AD-E01359959E25}"/>
              </a:ext>
            </a:extLst>
          </p:cNvPr>
          <p:cNvSpPr txBox="1"/>
          <p:nvPr/>
        </p:nvSpPr>
        <p:spPr>
          <a:xfrm>
            <a:off x="1342012" y="4793079"/>
            <a:ext cx="1524211" cy="246221"/>
          </a:xfrm>
          <a:prstGeom prst="rect">
            <a:avLst/>
          </a:prstGeom>
        </p:spPr>
        <p:style>
          <a:lnRef idx="3">
            <a:schemeClr val="lt1"/>
          </a:lnRef>
          <a:fillRef idx="1">
            <a:schemeClr val="accent6"/>
          </a:fillRef>
          <a:effectRef idx="1">
            <a:schemeClr val="accent6"/>
          </a:effectRef>
          <a:fontRef idx="minor">
            <a:schemeClr val="lt1"/>
          </a:fontRef>
        </p:style>
        <p:txBody>
          <a:bodyPr wrap="square" rtlCol="0">
            <a:spAutoFit/>
          </a:bodyPr>
          <a:lstStyle/>
          <a:p>
            <a:pPr algn="ctr"/>
            <a:r>
              <a:rPr kumimoji="1" lang="ja-JP" altLang="en-US" sz="1000" dirty="0">
                <a:latin typeface="BIZ UDP明朝 Medium" panose="02020500000000000000" pitchFamily="18" charset="-128"/>
                <a:ea typeface="BIZ UDP明朝 Medium" panose="02020500000000000000" pitchFamily="18" charset="-128"/>
              </a:rPr>
              <a:t>要綱制定・支給申請受付</a:t>
            </a:r>
          </a:p>
        </p:txBody>
      </p:sp>
      <p:sp>
        <p:nvSpPr>
          <p:cNvPr id="30" name="矢印: 下 29">
            <a:extLst>
              <a:ext uri="{FF2B5EF4-FFF2-40B4-BE49-F238E27FC236}">
                <a16:creationId xmlns:a16="http://schemas.microsoft.com/office/drawing/2014/main" id="{C20D75DE-1381-4974-988B-E0E385B7D03A}"/>
              </a:ext>
            </a:extLst>
          </p:cNvPr>
          <p:cNvSpPr/>
          <p:nvPr/>
        </p:nvSpPr>
        <p:spPr>
          <a:xfrm rot="16200000">
            <a:off x="3525172" y="4170510"/>
            <a:ext cx="289383" cy="1524210"/>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40" name="テキスト ボックス 39">
            <a:extLst>
              <a:ext uri="{FF2B5EF4-FFF2-40B4-BE49-F238E27FC236}">
                <a16:creationId xmlns:a16="http://schemas.microsoft.com/office/drawing/2014/main" id="{3E49FD04-4CA0-49C3-AEC4-22F2338D66D4}"/>
              </a:ext>
            </a:extLst>
          </p:cNvPr>
          <p:cNvSpPr txBox="1"/>
          <p:nvPr/>
        </p:nvSpPr>
        <p:spPr>
          <a:xfrm>
            <a:off x="1598488" y="5073021"/>
            <a:ext cx="1054035" cy="261610"/>
          </a:xfrm>
          <a:prstGeom prst="rect">
            <a:avLst/>
          </a:prstGeom>
        </p:spPr>
        <p:style>
          <a:lnRef idx="3">
            <a:schemeClr val="lt1"/>
          </a:lnRef>
          <a:fillRef idx="1">
            <a:schemeClr val="accent6"/>
          </a:fillRef>
          <a:effectRef idx="1">
            <a:schemeClr val="accent6"/>
          </a:effectRef>
          <a:fontRef idx="minor">
            <a:schemeClr val="lt1"/>
          </a:fontRef>
        </p:style>
        <p:txBody>
          <a:bodyPr wrap="square" rtlCol="0">
            <a:spAutoFit/>
          </a:bodyPr>
          <a:lstStyle/>
          <a:p>
            <a:pPr algn="ctr"/>
            <a:r>
              <a:rPr kumimoji="1" lang="ja-JP" altLang="en-US" sz="1100" dirty="0">
                <a:latin typeface="BIZ UDP明朝 Medium" panose="02020500000000000000" pitchFamily="18" charset="-128"/>
                <a:ea typeface="BIZ UDP明朝 Medium" panose="02020500000000000000" pitchFamily="18" charset="-128"/>
              </a:rPr>
              <a:t>支給申請確認</a:t>
            </a:r>
          </a:p>
        </p:txBody>
      </p:sp>
      <p:sp>
        <p:nvSpPr>
          <p:cNvPr id="41" name="テキスト ボックス 40">
            <a:extLst>
              <a:ext uri="{FF2B5EF4-FFF2-40B4-BE49-F238E27FC236}">
                <a16:creationId xmlns:a16="http://schemas.microsoft.com/office/drawing/2014/main" id="{67CB7643-5E00-46B1-98EE-8344ECFADA9B}"/>
              </a:ext>
            </a:extLst>
          </p:cNvPr>
          <p:cNvSpPr txBox="1"/>
          <p:nvPr/>
        </p:nvSpPr>
        <p:spPr>
          <a:xfrm>
            <a:off x="1755713" y="5365808"/>
            <a:ext cx="776857" cy="261610"/>
          </a:xfrm>
          <a:prstGeom prst="rect">
            <a:avLst/>
          </a:prstGeom>
        </p:spPr>
        <p:style>
          <a:lnRef idx="3">
            <a:schemeClr val="lt1"/>
          </a:lnRef>
          <a:fillRef idx="1">
            <a:schemeClr val="accent6"/>
          </a:fillRef>
          <a:effectRef idx="1">
            <a:schemeClr val="accent6"/>
          </a:effectRef>
          <a:fontRef idx="minor">
            <a:schemeClr val="lt1"/>
          </a:fontRef>
        </p:style>
        <p:txBody>
          <a:bodyPr wrap="square" rtlCol="0">
            <a:spAutoFit/>
          </a:bodyPr>
          <a:lstStyle/>
          <a:p>
            <a:pPr algn="ctr"/>
            <a:r>
              <a:rPr kumimoji="1" lang="ja-JP" altLang="en-US" sz="1100" dirty="0">
                <a:latin typeface="BIZ UDP明朝 Medium" panose="02020500000000000000" pitchFamily="18" charset="-128"/>
                <a:ea typeface="BIZ UDP明朝 Medium" panose="02020500000000000000" pitchFamily="18" charset="-128"/>
              </a:rPr>
              <a:t>支給決定</a:t>
            </a:r>
          </a:p>
        </p:txBody>
      </p:sp>
      <p:sp>
        <p:nvSpPr>
          <p:cNvPr id="44" name="矢印: 下 43">
            <a:extLst>
              <a:ext uri="{FF2B5EF4-FFF2-40B4-BE49-F238E27FC236}">
                <a16:creationId xmlns:a16="http://schemas.microsoft.com/office/drawing/2014/main" id="{28FD4CCD-9148-42F6-B270-64618E472105}"/>
              </a:ext>
            </a:extLst>
          </p:cNvPr>
          <p:cNvSpPr/>
          <p:nvPr/>
        </p:nvSpPr>
        <p:spPr>
          <a:xfrm rot="16200000">
            <a:off x="2994853" y="5121801"/>
            <a:ext cx="261610" cy="809406"/>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45" name="矢印: 下 44">
            <a:extLst>
              <a:ext uri="{FF2B5EF4-FFF2-40B4-BE49-F238E27FC236}">
                <a16:creationId xmlns:a16="http://schemas.microsoft.com/office/drawing/2014/main" id="{79C70092-7501-4B12-A68A-DEA8B6FC4EAF}"/>
              </a:ext>
            </a:extLst>
          </p:cNvPr>
          <p:cNvSpPr/>
          <p:nvPr/>
        </p:nvSpPr>
        <p:spPr>
          <a:xfrm rot="16200000">
            <a:off x="3947082" y="5219660"/>
            <a:ext cx="261610" cy="658425"/>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46" name="コンテンツ プレースホルダー 2">
            <a:extLst>
              <a:ext uri="{FF2B5EF4-FFF2-40B4-BE49-F238E27FC236}">
                <a16:creationId xmlns:a16="http://schemas.microsoft.com/office/drawing/2014/main" id="{A73FCD40-D863-4F72-8002-DAC1CA88B44C}"/>
              </a:ext>
            </a:extLst>
          </p:cNvPr>
          <p:cNvSpPr txBox="1">
            <a:spLocks/>
          </p:cNvSpPr>
          <p:nvPr/>
        </p:nvSpPr>
        <p:spPr>
          <a:xfrm>
            <a:off x="5545278" y="460326"/>
            <a:ext cx="3595968" cy="2379056"/>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ct val="120000"/>
              </a:lnSpc>
              <a:buNone/>
            </a:pPr>
            <a:r>
              <a:rPr lang="en-US" altLang="ja-JP" sz="1200" b="1" dirty="0"/>
              <a:t>&lt;</a:t>
            </a:r>
            <a:r>
              <a:rPr lang="ja-JP" altLang="en-US" sz="1200" b="1" dirty="0"/>
              <a:t>要望調査</a:t>
            </a:r>
            <a:r>
              <a:rPr lang="en-US" altLang="ja-JP" sz="1200" b="1" dirty="0"/>
              <a:t>&gt;</a:t>
            </a:r>
            <a:r>
              <a:rPr lang="ja-JP" altLang="en-US" sz="1200" dirty="0"/>
              <a:t>　</a:t>
            </a:r>
            <a:r>
              <a:rPr lang="en-US" altLang="ja-JP" sz="1200" dirty="0"/>
              <a:t>6</a:t>
            </a:r>
            <a:r>
              <a:rPr lang="ja-JP" altLang="en-US" sz="1200" dirty="0"/>
              <a:t>月２日発出予定、保健所への提出〆</a:t>
            </a:r>
            <a:r>
              <a:rPr lang="en-US" altLang="ja-JP" sz="1200" dirty="0"/>
              <a:t>7</a:t>
            </a:r>
            <a:r>
              <a:rPr lang="ja-JP" altLang="en-US" sz="1200" dirty="0"/>
              <a:t>月</a:t>
            </a:r>
            <a:r>
              <a:rPr lang="en-US" altLang="ja-JP" sz="1200" dirty="0"/>
              <a:t>1</a:t>
            </a:r>
            <a:r>
              <a:rPr lang="ja-JP" altLang="en-US" sz="1200" dirty="0"/>
              <a:t>日予定、医療対策課への提出〆９月</a:t>
            </a:r>
            <a:r>
              <a:rPr lang="en-US" altLang="ja-JP" sz="1200" dirty="0"/>
              <a:t>12</a:t>
            </a:r>
            <a:r>
              <a:rPr lang="ja-JP" altLang="en-US" sz="1200" dirty="0"/>
              <a:t>日予定</a:t>
            </a:r>
            <a:endParaRPr lang="en-US" altLang="ja-JP" sz="1200" dirty="0"/>
          </a:p>
          <a:p>
            <a:pPr marL="0" indent="0">
              <a:lnSpc>
                <a:spcPts val="1000"/>
              </a:lnSpc>
              <a:buNone/>
            </a:pPr>
            <a:r>
              <a:rPr lang="ja-JP" altLang="en-US" sz="1200" dirty="0"/>
              <a:t>〇県医療対策課から基金要望調査</a:t>
            </a:r>
            <a:endParaRPr lang="en-US" altLang="ja-JP" sz="1200" dirty="0"/>
          </a:p>
          <a:p>
            <a:pPr marL="0" indent="0">
              <a:lnSpc>
                <a:spcPts val="1000"/>
              </a:lnSpc>
              <a:buNone/>
            </a:pPr>
            <a:r>
              <a:rPr lang="ja-JP" altLang="en-US" sz="1200" dirty="0"/>
              <a:t>（主な提出書類）　</a:t>
            </a:r>
            <a:endParaRPr lang="en-US" altLang="ja-JP" sz="1200" dirty="0"/>
          </a:p>
          <a:p>
            <a:pPr marL="0" indent="0">
              <a:lnSpc>
                <a:spcPts val="1000"/>
              </a:lnSpc>
              <a:buNone/>
            </a:pPr>
            <a:r>
              <a:rPr lang="ja-JP" altLang="en-US" sz="1200" dirty="0"/>
              <a:t>　・調査票及び支給申請額算定シート（国指定様式）</a:t>
            </a:r>
            <a:endParaRPr lang="en-US" altLang="ja-JP" sz="1200" dirty="0"/>
          </a:p>
          <a:p>
            <a:pPr marL="0" indent="0">
              <a:lnSpc>
                <a:spcPts val="1000"/>
              </a:lnSpc>
              <a:buNone/>
            </a:pPr>
            <a:r>
              <a:rPr lang="ja-JP" altLang="en-US" sz="1200" dirty="0"/>
              <a:t>　・地域医療構想調整会議資料</a:t>
            </a:r>
            <a:endParaRPr lang="en-US" altLang="ja-JP" sz="1200" dirty="0"/>
          </a:p>
          <a:p>
            <a:pPr marL="0" indent="0">
              <a:lnSpc>
                <a:spcPts val="1400"/>
              </a:lnSpc>
              <a:buNone/>
            </a:pPr>
            <a:r>
              <a:rPr lang="en-US" altLang="ja-JP" sz="1200" dirty="0"/>
              <a:t>※</a:t>
            </a:r>
            <a:r>
              <a:rPr lang="ja-JP" altLang="en-US" sz="1200" dirty="0"/>
              <a:t>医療機関において、事業計画書等を作成し、地域医療構想調整会議で認められたものについて要望可</a:t>
            </a:r>
            <a:endParaRPr lang="en-US" altLang="ja-JP" sz="1200" dirty="0"/>
          </a:p>
        </p:txBody>
      </p:sp>
      <p:sp>
        <p:nvSpPr>
          <p:cNvPr id="48" name="コンテンツ プレースホルダー 2">
            <a:extLst>
              <a:ext uri="{FF2B5EF4-FFF2-40B4-BE49-F238E27FC236}">
                <a16:creationId xmlns:a16="http://schemas.microsoft.com/office/drawing/2014/main" id="{E90570A6-A011-475F-9C41-F9BA7C0171BC}"/>
              </a:ext>
            </a:extLst>
          </p:cNvPr>
          <p:cNvSpPr txBox="1">
            <a:spLocks/>
          </p:cNvSpPr>
          <p:nvPr/>
        </p:nvSpPr>
        <p:spPr>
          <a:xfrm>
            <a:off x="5569763" y="2512023"/>
            <a:ext cx="3450839" cy="1335061"/>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ct val="120000"/>
              </a:lnSpc>
              <a:buNone/>
            </a:pPr>
            <a:r>
              <a:rPr lang="en-US" altLang="ja-JP" sz="1200" b="1" dirty="0"/>
              <a:t>&lt;</a:t>
            </a:r>
            <a:r>
              <a:rPr lang="ja-JP" altLang="en-US" sz="1200" b="1" dirty="0"/>
              <a:t>愛媛地域医療構想推進戦略会議</a:t>
            </a:r>
            <a:r>
              <a:rPr lang="en-US" altLang="ja-JP" sz="1200" b="1" dirty="0"/>
              <a:t>&gt;</a:t>
            </a:r>
            <a:r>
              <a:rPr lang="ja-JP" altLang="en-US" sz="1200" dirty="0"/>
              <a:t>　</a:t>
            </a:r>
            <a:r>
              <a:rPr lang="en-US" altLang="ja-JP" sz="1100" dirty="0"/>
              <a:t>11</a:t>
            </a:r>
            <a:r>
              <a:rPr lang="ja-JP" altLang="en-US" sz="1100" dirty="0"/>
              <a:t>月頃開催</a:t>
            </a:r>
            <a:endParaRPr lang="en-US" altLang="ja-JP" sz="1100" dirty="0"/>
          </a:p>
          <a:p>
            <a:pPr marL="0" indent="0">
              <a:lnSpc>
                <a:spcPts val="1400"/>
              </a:lnSpc>
              <a:buNone/>
            </a:pPr>
            <a:r>
              <a:rPr lang="ja-JP" altLang="en-US" sz="1200" dirty="0"/>
              <a:t>〇愛媛地域医療構想推進戦略会議において「地域医療構想の実現に向けた必要な取組」</a:t>
            </a:r>
            <a:r>
              <a:rPr lang="ja-JP" altLang="en-US" sz="1200" dirty="0" err="1"/>
              <a:t>か</a:t>
            </a:r>
            <a:r>
              <a:rPr lang="ja-JP" altLang="en-US" sz="1200" dirty="0"/>
              <a:t>どうかの審議を行う</a:t>
            </a:r>
            <a:endParaRPr lang="en-US" altLang="ja-JP" sz="1200" dirty="0"/>
          </a:p>
          <a:p>
            <a:pPr marL="0" indent="0">
              <a:lnSpc>
                <a:spcPts val="1400"/>
              </a:lnSpc>
              <a:buNone/>
            </a:pPr>
            <a:r>
              <a:rPr lang="en-US" altLang="ja-JP" sz="1200" dirty="0"/>
              <a:t>※</a:t>
            </a:r>
            <a:r>
              <a:rPr lang="ja-JP" altLang="en-US" sz="1200" dirty="0"/>
              <a:t>給付金の支給は翌年度</a:t>
            </a:r>
            <a:endParaRPr lang="en-US" altLang="ja-JP" sz="1200" dirty="0"/>
          </a:p>
        </p:txBody>
      </p:sp>
      <p:sp>
        <p:nvSpPr>
          <p:cNvPr id="49" name="コンテンツ プレースホルダー 2">
            <a:extLst>
              <a:ext uri="{FF2B5EF4-FFF2-40B4-BE49-F238E27FC236}">
                <a16:creationId xmlns:a16="http://schemas.microsoft.com/office/drawing/2014/main" id="{D1EF035A-A036-4FC6-9106-1D0E7F0BCEE7}"/>
              </a:ext>
            </a:extLst>
          </p:cNvPr>
          <p:cNvSpPr txBox="1">
            <a:spLocks/>
          </p:cNvSpPr>
          <p:nvPr/>
        </p:nvSpPr>
        <p:spPr>
          <a:xfrm>
            <a:off x="5559249" y="4952573"/>
            <a:ext cx="3532350" cy="2232619"/>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ct val="120000"/>
              </a:lnSpc>
              <a:buNone/>
            </a:pPr>
            <a:r>
              <a:rPr lang="en-US" altLang="ja-JP" sz="1200" b="1" dirty="0"/>
              <a:t>&lt;</a:t>
            </a:r>
            <a:r>
              <a:rPr lang="ja-JP" altLang="en-US" sz="1200" b="1" dirty="0"/>
              <a:t>国の交付金内示</a:t>
            </a:r>
            <a:r>
              <a:rPr lang="en-US" altLang="ja-JP" sz="1200" b="1" dirty="0"/>
              <a:t>&gt;</a:t>
            </a:r>
            <a:r>
              <a:rPr lang="ja-JP" altLang="en-US" sz="1200" dirty="0"/>
              <a:t>　翌年度８月頃</a:t>
            </a:r>
            <a:endParaRPr lang="en-US" altLang="ja-JP" sz="1200" dirty="0"/>
          </a:p>
          <a:p>
            <a:pPr marL="0" indent="0">
              <a:lnSpc>
                <a:spcPts val="1400"/>
              </a:lnSpc>
              <a:buNone/>
            </a:pPr>
            <a:r>
              <a:rPr lang="ja-JP" altLang="en-US" sz="1200" dirty="0"/>
              <a:t>〇国から交付金内示後、給付金支給要綱制定の上、昨年度に要望のあった医療機関の申請を受付</a:t>
            </a:r>
            <a:endParaRPr lang="en-US" altLang="ja-JP" sz="1200" dirty="0"/>
          </a:p>
          <a:p>
            <a:pPr marL="0" indent="0">
              <a:lnSpc>
                <a:spcPts val="1400"/>
              </a:lnSpc>
              <a:buNone/>
            </a:pPr>
            <a:r>
              <a:rPr lang="en-US" altLang="ja-JP" sz="1200" b="1" dirty="0"/>
              <a:t>&lt;</a:t>
            </a:r>
            <a:r>
              <a:rPr lang="ja-JP" altLang="en-US" sz="1200" b="1" dirty="0"/>
              <a:t>給付金の支給</a:t>
            </a:r>
            <a:r>
              <a:rPr lang="en-US" altLang="ja-JP" sz="1200" b="1" dirty="0"/>
              <a:t>&gt;</a:t>
            </a:r>
            <a:r>
              <a:rPr lang="ja-JP" altLang="en-US" sz="1200" dirty="0"/>
              <a:t> 翌年度</a:t>
            </a:r>
            <a:r>
              <a:rPr lang="en-US" altLang="ja-JP" sz="1200" dirty="0"/>
              <a:t>10</a:t>
            </a:r>
            <a:r>
              <a:rPr lang="ja-JP" altLang="en-US" sz="1200" dirty="0"/>
              <a:t>月頃</a:t>
            </a:r>
            <a:endParaRPr lang="en-US" altLang="ja-JP" sz="1200" b="1" dirty="0"/>
          </a:p>
          <a:p>
            <a:pPr marL="0" indent="0">
              <a:lnSpc>
                <a:spcPts val="1400"/>
              </a:lnSpc>
              <a:buNone/>
            </a:pPr>
            <a:r>
              <a:rPr lang="ja-JP" altLang="en-US" sz="1200" dirty="0"/>
              <a:t>〇申請受付、内容確認後、給付金の支給</a:t>
            </a:r>
            <a:endParaRPr lang="en-US" altLang="ja-JP" sz="1200" dirty="0"/>
          </a:p>
          <a:p>
            <a:pPr marL="0" indent="0">
              <a:lnSpc>
                <a:spcPts val="1400"/>
              </a:lnSpc>
              <a:buNone/>
            </a:pPr>
            <a:r>
              <a:rPr lang="en-US" altLang="ja-JP" sz="1100" dirty="0">
                <a:solidFill>
                  <a:srgbClr val="FF0000"/>
                </a:solidFill>
              </a:rPr>
              <a:t>※</a:t>
            </a:r>
            <a:r>
              <a:rPr lang="ja-JP" altLang="en-US" sz="1100" dirty="0">
                <a:solidFill>
                  <a:srgbClr val="FF0000"/>
                </a:solidFill>
              </a:rPr>
              <a:t>国の内示額によっては満額支給とならない場合があります。</a:t>
            </a:r>
            <a:endParaRPr lang="en-US" altLang="ja-JP" sz="1100" dirty="0">
              <a:solidFill>
                <a:srgbClr val="FF0000"/>
              </a:solidFill>
            </a:endParaRPr>
          </a:p>
        </p:txBody>
      </p:sp>
      <p:sp>
        <p:nvSpPr>
          <p:cNvPr id="34" name="矢印: 下 33">
            <a:extLst>
              <a:ext uri="{FF2B5EF4-FFF2-40B4-BE49-F238E27FC236}">
                <a16:creationId xmlns:a16="http://schemas.microsoft.com/office/drawing/2014/main" id="{EE2B2DA1-9914-48D3-A383-4E98EC05B55B}"/>
              </a:ext>
            </a:extLst>
          </p:cNvPr>
          <p:cNvSpPr/>
          <p:nvPr/>
        </p:nvSpPr>
        <p:spPr>
          <a:xfrm rot="5400000">
            <a:off x="3436969" y="4392274"/>
            <a:ext cx="261610" cy="1678651"/>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37" name="矢印: 下 36">
            <a:extLst>
              <a:ext uri="{FF2B5EF4-FFF2-40B4-BE49-F238E27FC236}">
                <a16:creationId xmlns:a16="http://schemas.microsoft.com/office/drawing/2014/main" id="{04A35302-F66F-48EA-A91A-E9085A99A093}"/>
              </a:ext>
            </a:extLst>
          </p:cNvPr>
          <p:cNvSpPr/>
          <p:nvPr/>
        </p:nvSpPr>
        <p:spPr>
          <a:xfrm>
            <a:off x="1995379" y="2903836"/>
            <a:ext cx="261610" cy="1490364"/>
          </a:xfrm>
          <a:prstGeom prst="downArrow">
            <a:avLst/>
          </a:prstGeom>
        </p:spPr>
        <p:style>
          <a:lnRef idx="3">
            <a:schemeClr val="lt1"/>
          </a:lnRef>
          <a:fillRef idx="1">
            <a:schemeClr val="accent4"/>
          </a:fillRef>
          <a:effectRef idx="1">
            <a:schemeClr val="accent4"/>
          </a:effectRef>
          <a:fontRef idx="minor">
            <a:schemeClr val="lt1"/>
          </a:fontRef>
        </p:style>
        <p:txBody>
          <a:bodyPr rtlCol="0" anchor="ctr"/>
          <a:lstStyle/>
          <a:p>
            <a:pPr algn="ctr"/>
            <a:endParaRPr kumimoji="1" lang="ja-JP" altLang="en-US"/>
          </a:p>
        </p:txBody>
      </p:sp>
      <p:sp>
        <p:nvSpPr>
          <p:cNvPr id="35" name="テキスト ボックス 34">
            <a:extLst>
              <a:ext uri="{FF2B5EF4-FFF2-40B4-BE49-F238E27FC236}">
                <a16:creationId xmlns:a16="http://schemas.microsoft.com/office/drawing/2014/main" id="{D110D4BD-550D-440D-A618-AC5CA30A40EE}"/>
              </a:ext>
            </a:extLst>
          </p:cNvPr>
          <p:cNvSpPr txBox="1"/>
          <p:nvPr/>
        </p:nvSpPr>
        <p:spPr>
          <a:xfrm>
            <a:off x="1733286" y="2948614"/>
            <a:ext cx="755160" cy="261610"/>
          </a:xfrm>
          <a:prstGeom prst="rect">
            <a:avLst/>
          </a:prstGeom>
        </p:spPr>
        <p:style>
          <a:lnRef idx="1">
            <a:schemeClr val="accent2"/>
          </a:lnRef>
          <a:fillRef idx="2">
            <a:schemeClr val="accent2"/>
          </a:fillRef>
          <a:effectRef idx="1">
            <a:schemeClr val="accent2"/>
          </a:effectRef>
          <a:fontRef idx="minor">
            <a:schemeClr val="dk1"/>
          </a:fontRef>
        </p:style>
        <p:txBody>
          <a:bodyPr wrap="square" rtlCol="0">
            <a:spAutoFit/>
          </a:bodyPr>
          <a:lstStyle/>
          <a:p>
            <a:r>
              <a:rPr kumimoji="1" lang="ja-JP" altLang="en-US" sz="1100" dirty="0">
                <a:latin typeface="BIZ UDP明朝 Medium" panose="02020500000000000000" pitchFamily="18" charset="-128"/>
                <a:ea typeface="BIZ UDP明朝 Medium" panose="02020500000000000000" pitchFamily="18" charset="-128"/>
              </a:rPr>
              <a:t>議会承認</a:t>
            </a:r>
          </a:p>
        </p:txBody>
      </p:sp>
      <p:sp>
        <p:nvSpPr>
          <p:cNvPr id="36" name="テキスト ボックス 35">
            <a:extLst>
              <a:ext uri="{FF2B5EF4-FFF2-40B4-BE49-F238E27FC236}">
                <a16:creationId xmlns:a16="http://schemas.microsoft.com/office/drawing/2014/main" id="{044694DA-DE79-4138-81B3-849D16DFD37E}"/>
              </a:ext>
            </a:extLst>
          </p:cNvPr>
          <p:cNvSpPr txBox="1"/>
          <p:nvPr/>
        </p:nvSpPr>
        <p:spPr>
          <a:xfrm>
            <a:off x="1586309" y="3304430"/>
            <a:ext cx="1049113" cy="261610"/>
          </a:xfrm>
          <a:prstGeom prst="rect">
            <a:avLst/>
          </a:prstGeom>
        </p:spPr>
        <p:style>
          <a:lnRef idx="3">
            <a:schemeClr val="lt1"/>
          </a:lnRef>
          <a:fillRef idx="1">
            <a:schemeClr val="accent1"/>
          </a:fillRef>
          <a:effectRef idx="1">
            <a:schemeClr val="accent1"/>
          </a:effectRef>
          <a:fontRef idx="minor">
            <a:schemeClr val="lt1"/>
          </a:fontRef>
        </p:style>
        <p:txBody>
          <a:bodyPr wrap="square" rtlCol="0">
            <a:spAutoFit/>
          </a:bodyPr>
          <a:lstStyle/>
          <a:p>
            <a:r>
              <a:rPr kumimoji="1" lang="ja-JP" altLang="en-US" sz="1100" dirty="0">
                <a:latin typeface="BIZ UDP明朝 Medium" panose="02020500000000000000" pitchFamily="18" charset="-128"/>
                <a:ea typeface="BIZ UDP明朝 Medium" panose="02020500000000000000" pitchFamily="18" charset="-128"/>
              </a:rPr>
              <a:t>国へ交付要望</a:t>
            </a:r>
          </a:p>
        </p:txBody>
      </p:sp>
      <p:sp>
        <p:nvSpPr>
          <p:cNvPr id="42" name="テキスト ボックス 41">
            <a:extLst>
              <a:ext uri="{FF2B5EF4-FFF2-40B4-BE49-F238E27FC236}">
                <a16:creationId xmlns:a16="http://schemas.microsoft.com/office/drawing/2014/main" id="{00710B2D-C8E3-4D8C-81B1-E4178FF0E0C6}"/>
              </a:ext>
            </a:extLst>
          </p:cNvPr>
          <p:cNvSpPr txBox="1"/>
          <p:nvPr/>
        </p:nvSpPr>
        <p:spPr>
          <a:xfrm>
            <a:off x="4746596" y="2553987"/>
            <a:ext cx="776858" cy="430887"/>
          </a:xfrm>
          <a:prstGeom prst="rect">
            <a:avLst/>
          </a:prstGeom>
        </p:spPr>
        <p:style>
          <a:lnRef idx="3">
            <a:schemeClr val="lt1"/>
          </a:lnRef>
          <a:fillRef idx="1">
            <a:schemeClr val="accent2"/>
          </a:fillRef>
          <a:effectRef idx="1">
            <a:schemeClr val="accent2"/>
          </a:effectRef>
          <a:fontRef idx="minor">
            <a:schemeClr val="lt1"/>
          </a:fontRef>
        </p:style>
        <p:txBody>
          <a:bodyPr wrap="square" rtlCol="0">
            <a:spAutoFit/>
          </a:bodyPr>
          <a:lstStyle/>
          <a:p>
            <a:pPr algn="ctr"/>
            <a:r>
              <a:rPr kumimoji="1" lang="ja-JP" altLang="en-US" sz="1100" dirty="0">
                <a:latin typeface="BIZ UDP明朝 Medium" panose="02020500000000000000" pitchFamily="18" charset="-128"/>
                <a:ea typeface="BIZ UDP明朝 Medium" panose="02020500000000000000" pitchFamily="18" charset="-128"/>
              </a:rPr>
              <a:t>病床削減可能期間</a:t>
            </a:r>
            <a:endParaRPr kumimoji="1" lang="en-US" altLang="ja-JP" sz="1100" dirty="0">
              <a:latin typeface="BIZ UDP明朝 Medium" panose="02020500000000000000" pitchFamily="18" charset="-128"/>
              <a:ea typeface="BIZ UDP明朝 Medium" panose="02020500000000000000" pitchFamily="18" charset="-128"/>
            </a:endParaRPr>
          </a:p>
        </p:txBody>
      </p:sp>
      <p:sp>
        <p:nvSpPr>
          <p:cNvPr id="43" name="矢印: 下 42">
            <a:extLst>
              <a:ext uri="{FF2B5EF4-FFF2-40B4-BE49-F238E27FC236}">
                <a16:creationId xmlns:a16="http://schemas.microsoft.com/office/drawing/2014/main" id="{1A5259B9-4A66-4492-903A-677B3B05C6A8}"/>
              </a:ext>
            </a:extLst>
          </p:cNvPr>
          <p:cNvSpPr/>
          <p:nvPr/>
        </p:nvSpPr>
        <p:spPr>
          <a:xfrm>
            <a:off x="5283668" y="2994376"/>
            <a:ext cx="261610" cy="3773217"/>
          </a:xfrm>
          <a:prstGeom prst="downArrow">
            <a:avLst/>
          </a:prstGeom>
        </p:spPr>
        <p:style>
          <a:lnRef idx="3">
            <a:schemeClr val="lt1"/>
          </a:lnRef>
          <a:fillRef idx="1">
            <a:schemeClr val="accent2"/>
          </a:fillRef>
          <a:effectRef idx="1">
            <a:schemeClr val="accent2"/>
          </a:effectRef>
          <a:fontRef idx="minor">
            <a:schemeClr val="lt1"/>
          </a:fontRef>
        </p:style>
        <p:txBody>
          <a:bodyPr rtlCol="0" anchor="ctr"/>
          <a:lstStyle/>
          <a:p>
            <a:pPr algn="ctr"/>
            <a:endParaRPr kumimoji="1" lang="ja-JP" altLang="en-US"/>
          </a:p>
        </p:txBody>
      </p:sp>
      <p:sp>
        <p:nvSpPr>
          <p:cNvPr id="33" name="テキスト ボックス 32">
            <a:extLst>
              <a:ext uri="{FF2B5EF4-FFF2-40B4-BE49-F238E27FC236}">
                <a16:creationId xmlns:a16="http://schemas.microsoft.com/office/drawing/2014/main" id="{654E9D25-B725-4CF8-8C60-F703A3D172C5}"/>
              </a:ext>
            </a:extLst>
          </p:cNvPr>
          <p:cNvSpPr txBox="1"/>
          <p:nvPr/>
        </p:nvSpPr>
        <p:spPr>
          <a:xfrm>
            <a:off x="4522443" y="4856775"/>
            <a:ext cx="776857" cy="430887"/>
          </a:xfrm>
          <a:prstGeom prst="rect">
            <a:avLst/>
          </a:prstGeom>
        </p:spPr>
        <p:style>
          <a:lnRef idx="3">
            <a:schemeClr val="lt1"/>
          </a:lnRef>
          <a:fillRef idx="1">
            <a:schemeClr val="accent6"/>
          </a:fillRef>
          <a:effectRef idx="1">
            <a:schemeClr val="accent6"/>
          </a:effectRef>
          <a:fontRef idx="minor">
            <a:schemeClr val="lt1"/>
          </a:fontRef>
        </p:style>
        <p:txBody>
          <a:bodyPr wrap="square" rtlCol="0">
            <a:spAutoFit/>
          </a:bodyPr>
          <a:lstStyle/>
          <a:p>
            <a:pPr algn="ctr"/>
            <a:r>
              <a:rPr kumimoji="1" lang="ja-JP" altLang="en-US" sz="1100" dirty="0">
                <a:latin typeface="BIZ UDP明朝 Medium" panose="02020500000000000000" pitchFamily="18" charset="-128"/>
                <a:ea typeface="BIZ UDP明朝 Medium" panose="02020500000000000000" pitchFamily="18" charset="-128"/>
              </a:rPr>
              <a:t>支給申請</a:t>
            </a:r>
            <a:endParaRPr kumimoji="1" lang="en-US" altLang="ja-JP" sz="1100" dirty="0">
              <a:latin typeface="BIZ UDP明朝 Medium" panose="02020500000000000000" pitchFamily="18" charset="-128"/>
              <a:ea typeface="BIZ UDP明朝 Medium" panose="02020500000000000000" pitchFamily="18" charset="-128"/>
            </a:endParaRPr>
          </a:p>
          <a:p>
            <a:pPr algn="ctr"/>
            <a:r>
              <a:rPr kumimoji="1" lang="ja-JP" altLang="en-US" sz="1100" dirty="0">
                <a:latin typeface="BIZ UDP明朝 Medium" panose="02020500000000000000" pitchFamily="18" charset="-128"/>
                <a:ea typeface="BIZ UDP明朝 Medium" panose="02020500000000000000" pitchFamily="18" charset="-128"/>
              </a:rPr>
              <a:t>書類作成</a:t>
            </a:r>
          </a:p>
        </p:txBody>
      </p:sp>
      <p:sp>
        <p:nvSpPr>
          <p:cNvPr id="3" name="テキスト ボックス 2">
            <a:extLst>
              <a:ext uri="{FF2B5EF4-FFF2-40B4-BE49-F238E27FC236}">
                <a16:creationId xmlns:a16="http://schemas.microsoft.com/office/drawing/2014/main" id="{3D8B4F25-77E0-481D-9AC7-856F4F95EEF9}"/>
              </a:ext>
            </a:extLst>
          </p:cNvPr>
          <p:cNvSpPr txBox="1"/>
          <p:nvPr/>
        </p:nvSpPr>
        <p:spPr>
          <a:xfrm>
            <a:off x="2189066" y="521236"/>
            <a:ext cx="776857" cy="246221"/>
          </a:xfrm>
          <a:prstGeom prst="rect">
            <a:avLst/>
          </a:prstGeom>
          <a:noFill/>
        </p:spPr>
        <p:txBody>
          <a:bodyPr wrap="square" rtlCol="0">
            <a:spAutoFit/>
          </a:bodyPr>
          <a:lstStyle/>
          <a:p>
            <a:pPr algn="ctr"/>
            <a:r>
              <a:rPr kumimoji="1" lang="en-US" altLang="ja-JP" sz="1000" dirty="0">
                <a:latin typeface="BIZ UDP明朝 Medium" panose="02020500000000000000" pitchFamily="18" charset="-128"/>
                <a:ea typeface="BIZ UDP明朝 Medium" panose="02020500000000000000" pitchFamily="18" charset="-128"/>
              </a:rPr>
              <a:t>6/2</a:t>
            </a:r>
            <a:endParaRPr kumimoji="1" lang="ja-JP" altLang="en-US" sz="1000" dirty="0">
              <a:latin typeface="BIZ UDP明朝 Medium" panose="02020500000000000000" pitchFamily="18" charset="-128"/>
              <a:ea typeface="BIZ UDP明朝 Medium" panose="02020500000000000000" pitchFamily="18" charset="-128"/>
            </a:endParaRPr>
          </a:p>
        </p:txBody>
      </p:sp>
      <p:sp>
        <p:nvSpPr>
          <p:cNvPr id="47" name="テキスト ボックス 46">
            <a:extLst>
              <a:ext uri="{FF2B5EF4-FFF2-40B4-BE49-F238E27FC236}">
                <a16:creationId xmlns:a16="http://schemas.microsoft.com/office/drawing/2014/main" id="{328C404A-9599-40A7-BA3B-C6DF377C0955}"/>
              </a:ext>
            </a:extLst>
          </p:cNvPr>
          <p:cNvSpPr txBox="1"/>
          <p:nvPr/>
        </p:nvSpPr>
        <p:spPr>
          <a:xfrm>
            <a:off x="4049674" y="1127412"/>
            <a:ext cx="616047" cy="246221"/>
          </a:xfrm>
          <a:prstGeom prst="rect">
            <a:avLst/>
          </a:prstGeom>
          <a:noFill/>
        </p:spPr>
        <p:txBody>
          <a:bodyPr wrap="square" rtlCol="0">
            <a:spAutoFit/>
          </a:bodyPr>
          <a:lstStyle/>
          <a:p>
            <a:pPr algn="ctr"/>
            <a:r>
              <a:rPr kumimoji="1" lang="ja-JP" altLang="en-US" sz="1000" dirty="0">
                <a:latin typeface="BIZ UDP明朝 Medium" panose="02020500000000000000" pitchFamily="18" charset="-128"/>
                <a:ea typeface="BIZ UDP明朝 Medium" panose="02020500000000000000" pitchFamily="18" charset="-128"/>
              </a:rPr>
              <a:t>７</a:t>
            </a:r>
            <a:r>
              <a:rPr kumimoji="1" lang="en-US" altLang="ja-JP" sz="1000" dirty="0">
                <a:latin typeface="BIZ UDP明朝 Medium" panose="02020500000000000000" pitchFamily="18" charset="-128"/>
                <a:ea typeface="BIZ UDP明朝 Medium" panose="02020500000000000000" pitchFamily="18" charset="-128"/>
              </a:rPr>
              <a:t>/</a:t>
            </a:r>
            <a:r>
              <a:rPr kumimoji="1" lang="ja-JP" altLang="en-US" sz="1000" dirty="0">
                <a:latin typeface="BIZ UDP明朝 Medium" panose="02020500000000000000" pitchFamily="18" charset="-128"/>
                <a:ea typeface="BIZ UDP明朝 Medium" panose="02020500000000000000" pitchFamily="18" charset="-128"/>
              </a:rPr>
              <a:t>１〆</a:t>
            </a:r>
          </a:p>
        </p:txBody>
      </p:sp>
      <p:sp>
        <p:nvSpPr>
          <p:cNvPr id="50" name="テキスト ボックス 49">
            <a:extLst>
              <a:ext uri="{FF2B5EF4-FFF2-40B4-BE49-F238E27FC236}">
                <a16:creationId xmlns:a16="http://schemas.microsoft.com/office/drawing/2014/main" id="{66333D62-893B-40F8-B569-1E2485611CFF}"/>
              </a:ext>
            </a:extLst>
          </p:cNvPr>
          <p:cNvSpPr txBox="1"/>
          <p:nvPr/>
        </p:nvSpPr>
        <p:spPr>
          <a:xfrm>
            <a:off x="2378360" y="1163338"/>
            <a:ext cx="718957" cy="246221"/>
          </a:xfrm>
          <a:prstGeom prst="rect">
            <a:avLst/>
          </a:prstGeom>
          <a:noFill/>
        </p:spPr>
        <p:txBody>
          <a:bodyPr wrap="square" rtlCol="0">
            <a:spAutoFit/>
          </a:bodyPr>
          <a:lstStyle/>
          <a:p>
            <a:pPr algn="ctr"/>
            <a:r>
              <a:rPr kumimoji="1" lang="en-US" altLang="ja-JP" sz="1000" dirty="0">
                <a:latin typeface="BIZ UDP明朝 Medium" panose="02020500000000000000" pitchFamily="18" charset="-128"/>
                <a:ea typeface="BIZ UDP明朝 Medium" panose="02020500000000000000" pitchFamily="18" charset="-128"/>
              </a:rPr>
              <a:t>9/</a:t>
            </a:r>
            <a:r>
              <a:rPr kumimoji="1" lang="ja-JP" altLang="en-US" sz="1000" dirty="0">
                <a:latin typeface="BIZ UDP明朝 Medium" panose="02020500000000000000" pitchFamily="18" charset="-128"/>
                <a:ea typeface="BIZ UDP明朝 Medium" panose="02020500000000000000" pitchFamily="18" charset="-128"/>
              </a:rPr>
              <a:t>１</a:t>
            </a:r>
            <a:r>
              <a:rPr kumimoji="1" lang="en-US" altLang="ja-JP" sz="1000" dirty="0">
                <a:latin typeface="BIZ UDP明朝 Medium" panose="02020500000000000000" pitchFamily="18" charset="-128"/>
                <a:ea typeface="BIZ UDP明朝 Medium" panose="02020500000000000000" pitchFamily="18" charset="-128"/>
              </a:rPr>
              <a:t>2</a:t>
            </a:r>
            <a:r>
              <a:rPr kumimoji="1" lang="ja-JP" altLang="en-US" sz="1000" dirty="0">
                <a:latin typeface="BIZ UDP明朝 Medium" panose="02020500000000000000" pitchFamily="18" charset="-128"/>
                <a:ea typeface="BIZ UDP明朝 Medium" panose="02020500000000000000" pitchFamily="18" charset="-128"/>
              </a:rPr>
              <a:t>〆</a:t>
            </a:r>
          </a:p>
        </p:txBody>
      </p:sp>
      <p:sp>
        <p:nvSpPr>
          <p:cNvPr id="51" name="コンテンツ プレースホルダー 2">
            <a:extLst>
              <a:ext uri="{FF2B5EF4-FFF2-40B4-BE49-F238E27FC236}">
                <a16:creationId xmlns:a16="http://schemas.microsoft.com/office/drawing/2014/main" id="{EFE2C67C-191F-4A1F-AFBE-123D4FD1D428}"/>
              </a:ext>
            </a:extLst>
          </p:cNvPr>
          <p:cNvSpPr txBox="1">
            <a:spLocks/>
          </p:cNvSpPr>
          <p:nvPr/>
        </p:nvSpPr>
        <p:spPr>
          <a:xfrm>
            <a:off x="5552885" y="3896538"/>
            <a:ext cx="3450839" cy="1335061"/>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ct val="120000"/>
              </a:lnSpc>
              <a:buNone/>
            </a:pPr>
            <a:r>
              <a:rPr lang="en-US" altLang="ja-JP" sz="1200" b="1" dirty="0"/>
              <a:t>&lt;</a:t>
            </a:r>
            <a:r>
              <a:rPr lang="ja-JP" altLang="en-US" sz="1200" b="1" dirty="0"/>
              <a:t>医療機関の病床削減期間</a:t>
            </a:r>
            <a:r>
              <a:rPr lang="en-US" altLang="ja-JP" sz="1200" b="1" dirty="0"/>
              <a:t>&gt;</a:t>
            </a:r>
            <a:r>
              <a:rPr lang="ja-JP" altLang="en-US" sz="1200" dirty="0"/>
              <a:t>　</a:t>
            </a:r>
            <a:endParaRPr lang="en-US" altLang="ja-JP" sz="1100" dirty="0"/>
          </a:p>
          <a:p>
            <a:pPr marL="0" indent="0">
              <a:lnSpc>
                <a:spcPts val="1400"/>
              </a:lnSpc>
              <a:buNone/>
            </a:pPr>
            <a:r>
              <a:rPr lang="ja-JP" altLang="en-US" sz="1200" dirty="0"/>
              <a:t>〇地域医療構想調整会議及び愛媛地域医療構想推進戦略会議で認められた後から、令和９年３月</a:t>
            </a:r>
            <a:r>
              <a:rPr lang="en-US" altLang="ja-JP" sz="1200" dirty="0"/>
              <a:t>31</a:t>
            </a:r>
            <a:r>
              <a:rPr lang="ja-JP" altLang="en-US" sz="1200" dirty="0"/>
              <a:t>日までに病床削減を行う必要があります。</a:t>
            </a:r>
            <a:endParaRPr lang="en-US" altLang="ja-JP" sz="1200" dirty="0"/>
          </a:p>
        </p:txBody>
      </p:sp>
    </p:spTree>
    <p:extLst>
      <p:ext uri="{BB962C8B-B14F-4D97-AF65-F5344CB8AC3E}">
        <p14:creationId xmlns:p14="http://schemas.microsoft.com/office/powerpoint/2010/main" val="7119191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コンテンツ プレースホルダー 2">
            <a:extLst>
              <a:ext uri="{FF2B5EF4-FFF2-40B4-BE49-F238E27FC236}">
                <a16:creationId xmlns:a16="http://schemas.microsoft.com/office/drawing/2014/main" id="{84FDFD19-3FDB-4EAA-88EA-FC53E0BE2544}"/>
              </a:ext>
            </a:extLst>
          </p:cNvPr>
          <p:cNvSpPr txBox="1">
            <a:spLocks/>
          </p:cNvSpPr>
          <p:nvPr/>
        </p:nvSpPr>
        <p:spPr>
          <a:xfrm>
            <a:off x="161923" y="679279"/>
            <a:ext cx="8839202" cy="6178723"/>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a:lnSpc>
                <a:spcPct val="120000"/>
              </a:lnSpc>
            </a:pPr>
            <a:endParaRPr lang="en-US" altLang="ja-JP" sz="1600" dirty="0"/>
          </a:p>
        </p:txBody>
      </p:sp>
      <p:sp>
        <p:nvSpPr>
          <p:cNvPr id="7" name="コンテンツ プレースホルダー 2">
            <a:extLst>
              <a:ext uri="{FF2B5EF4-FFF2-40B4-BE49-F238E27FC236}">
                <a16:creationId xmlns:a16="http://schemas.microsoft.com/office/drawing/2014/main" id="{010DDF2F-29DB-4B0B-A106-77372EA5A1C6}"/>
              </a:ext>
            </a:extLst>
          </p:cNvPr>
          <p:cNvSpPr txBox="1">
            <a:spLocks/>
          </p:cNvSpPr>
          <p:nvPr/>
        </p:nvSpPr>
        <p:spPr>
          <a:xfrm>
            <a:off x="0" y="576723"/>
            <a:ext cx="9144000" cy="6281277"/>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ct val="120000"/>
              </a:lnSpc>
              <a:buNone/>
            </a:pPr>
            <a:r>
              <a:rPr lang="en-US" altLang="ja-JP" sz="1200" dirty="0"/>
              <a:t>Q</a:t>
            </a:r>
            <a:r>
              <a:rPr lang="ja-JP" altLang="en-US" sz="1200" dirty="0"/>
              <a:t>１：本給付金における病床数の減少の定義を教えてください。</a:t>
            </a:r>
            <a:endParaRPr lang="en-US" altLang="ja-JP" sz="1200" dirty="0"/>
          </a:p>
          <a:p>
            <a:pPr marL="0" indent="0">
              <a:lnSpc>
                <a:spcPct val="120000"/>
              </a:lnSpc>
              <a:buNone/>
            </a:pPr>
            <a:r>
              <a:rPr lang="ja-JP" altLang="en-US" sz="1200" dirty="0"/>
              <a:t>　　　　⇒単独の医療機関が療養病床又は一般病床の許可病床を減床することをいいます。</a:t>
            </a:r>
            <a:endParaRPr lang="en-US" altLang="ja-JP" sz="1200" dirty="0"/>
          </a:p>
          <a:p>
            <a:pPr marL="0" indent="0">
              <a:lnSpc>
                <a:spcPct val="120000"/>
              </a:lnSpc>
              <a:buNone/>
            </a:pPr>
            <a:r>
              <a:rPr lang="ja-JP" altLang="en-US" sz="1200" dirty="0"/>
              <a:t>　　　　　 ただし、給付金の支給対象となるには、</a:t>
            </a:r>
            <a:r>
              <a:rPr lang="ja-JP" altLang="en-US" sz="1200" dirty="0">
                <a:solidFill>
                  <a:srgbClr val="FF0000"/>
                </a:solidFill>
              </a:rPr>
              <a:t>平成</a:t>
            </a:r>
            <a:r>
              <a:rPr lang="en-US" altLang="ja-JP" sz="1200" dirty="0">
                <a:solidFill>
                  <a:srgbClr val="FF0000"/>
                </a:solidFill>
              </a:rPr>
              <a:t>30 </a:t>
            </a:r>
            <a:r>
              <a:rPr lang="ja-JP" altLang="en-US" sz="1200" dirty="0">
                <a:solidFill>
                  <a:srgbClr val="FF0000"/>
                </a:solidFill>
              </a:rPr>
              <a:t>年度病床機能報告における対象３区分（高度急性期機能、急性期機能、慢性期機</a:t>
            </a:r>
            <a:endParaRPr lang="en-US" altLang="ja-JP" sz="1200" dirty="0">
              <a:solidFill>
                <a:srgbClr val="FF0000"/>
              </a:solidFill>
            </a:endParaRPr>
          </a:p>
          <a:p>
            <a:pPr marL="0" indent="0">
              <a:lnSpc>
                <a:spcPct val="120000"/>
              </a:lnSpc>
              <a:buNone/>
            </a:pPr>
            <a:r>
              <a:rPr lang="ja-JP" altLang="en-US" sz="1200" dirty="0">
                <a:solidFill>
                  <a:srgbClr val="FF0000"/>
                </a:solidFill>
              </a:rPr>
              <a:t>　　　　　 能）の稼働病床数の</a:t>
            </a:r>
            <a:r>
              <a:rPr lang="en-US" altLang="ja-JP" sz="1200" dirty="0">
                <a:solidFill>
                  <a:srgbClr val="FF0000"/>
                </a:solidFill>
              </a:rPr>
              <a:t>10</a:t>
            </a:r>
            <a:r>
              <a:rPr lang="ja-JP" altLang="en-US" sz="1200" dirty="0">
                <a:solidFill>
                  <a:srgbClr val="FF0000"/>
                </a:solidFill>
              </a:rPr>
              <a:t>％以上にあたる病床数分が対象３区分の許可病床数から減床していることが前提</a:t>
            </a:r>
            <a:r>
              <a:rPr lang="ja-JP" altLang="en-US" sz="1200" dirty="0"/>
              <a:t>となります。</a:t>
            </a:r>
            <a:endParaRPr lang="en-US" altLang="ja-JP" sz="1200" dirty="0"/>
          </a:p>
          <a:p>
            <a:pPr marL="0" indent="0">
              <a:lnSpc>
                <a:spcPct val="120000"/>
              </a:lnSpc>
              <a:buNone/>
            </a:pPr>
            <a:r>
              <a:rPr lang="en-US" altLang="ja-JP" sz="1200" dirty="0"/>
              <a:t>Q</a:t>
            </a:r>
            <a:r>
              <a:rPr lang="ja-JP" altLang="en-US" sz="1200" dirty="0"/>
              <a:t>２：事業の完了日とはいつになりますか。また、いつまでに事業を完了する必要がありますか。</a:t>
            </a:r>
            <a:endParaRPr lang="en-US" altLang="ja-JP" sz="1200" dirty="0"/>
          </a:p>
          <a:p>
            <a:pPr marL="0" indent="0">
              <a:lnSpc>
                <a:spcPct val="120000"/>
              </a:lnSpc>
              <a:buNone/>
            </a:pPr>
            <a:r>
              <a:rPr lang="ja-JP" altLang="en-US" sz="1200" dirty="0"/>
              <a:t>　　　　⇒給付金の支給申請を行ったすべての医療機関に対し、給付金の支給が完了した日が事業完了日となります。また、事業の完了は</a:t>
            </a:r>
            <a:endParaRPr lang="en-US" altLang="ja-JP" sz="1200" dirty="0"/>
          </a:p>
          <a:p>
            <a:pPr marL="0" indent="0">
              <a:lnSpc>
                <a:spcPct val="120000"/>
              </a:lnSpc>
              <a:buNone/>
            </a:pPr>
            <a:r>
              <a:rPr lang="ja-JP" altLang="en-US" sz="1200" dirty="0"/>
              <a:t>　　　　　 地域医療介護総合確保基金の都道府県計画において設定した計画期間までに行っていただく必要があります。</a:t>
            </a:r>
            <a:endParaRPr lang="en-US" altLang="ja-JP" sz="1200" dirty="0"/>
          </a:p>
          <a:p>
            <a:pPr marL="0" indent="0">
              <a:lnSpc>
                <a:spcPct val="120000"/>
              </a:lnSpc>
              <a:buNone/>
            </a:pPr>
            <a:r>
              <a:rPr lang="ja-JP" altLang="en-US" sz="1200" dirty="0"/>
              <a:t>Ｑ３：内示までに病床数の減少が完了してしまった又は病床数の減少の途中である医療機関は支給の対象外でしょうか。</a:t>
            </a:r>
            <a:endParaRPr lang="en-US" altLang="ja-JP" sz="1200" dirty="0"/>
          </a:p>
          <a:p>
            <a:pPr marL="0" indent="0">
              <a:lnSpc>
                <a:spcPct val="120000"/>
              </a:lnSpc>
              <a:buNone/>
            </a:pPr>
            <a:r>
              <a:rPr lang="ja-JP" altLang="en-US" sz="1200" dirty="0"/>
              <a:t>　　　　⇒原則として、</a:t>
            </a:r>
            <a:r>
              <a:rPr lang="ja-JP" altLang="en-US" sz="1200" dirty="0">
                <a:solidFill>
                  <a:srgbClr val="FF0000"/>
                </a:solidFill>
              </a:rPr>
              <a:t>病床数の減少に着手する前に単独病床機能再編計画を作成の上、地域医療構想調整会議及び都道府県医療審議会に</a:t>
            </a:r>
            <a:r>
              <a:rPr lang="ja-JP" altLang="en-US" sz="1200" dirty="0" err="1">
                <a:solidFill>
                  <a:srgbClr val="FF0000"/>
                </a:solidFill>
              </a:rPr>
              <a:t>お</a:t>
            </a:r>
            <a:endParaRPr lang="en-US" altLang="ja-JP" sz="1200" dirty="0">
              <a:solidFill>
                <a:srgbClr val="FF0000"/>
              </a:solidFill>
            </a:endParaRPr>
          </a:p>
          <a:p>
            <a:pPr marL="0" indent="0">
              <a:lnSpc>
                <a:spcPct val="120000"/>
              </a:lnSpc>
              <a:buNone/>
            </a:pPr>
            <a:r>
              <a:rPr lang="ja-JP" altLang="en-US" sz="1200" dirty="0">
                <a:solidFill>
                  <a:srgbClr val="FF0000"/>
                </a:solidFill>
              </a:rPr>
              <a:t>　　　　　 いて議論</a:t>
            </a:r>
            <a:r>
              <a:rPr lang="ja-JP" altLang="en-US" sz="1200" dirty="0"/>
              <a:t>いただく必要があります。なお、病床数の減少に着手した後又は完了した場合であっても、その時点で本事業の対象となることが判　</a:t>
            </a:r>
            <a:endParaRPr lang="en-US" altLang="ja-JP" sz="1200" dirty="0"/>
          </a:p>
          <a:p>
            <a:pPr marL="0" indent="0">
              <a:lnSpc>
                <a:spcPct val="120000"/>
              </a:lnSpc>
              <a:buNone/>
            </a:pPr>
            <a:r>
              <a:rPr lang="ja-JP" altLang="en-US" sz="1200" dirty="0"/>
              <a:t>　　　　　 </a:t>
            </a:r>
            <a:r>
              <a:rPr lang="ja-JP" altLang="en-US" sz="1200" dirty="0" err="1"/>
              <a:t>明した等の</a:t>
            </a:r>
            <a:r>
              <a:rPr lang="ja-JP" altLang="en-US" sz="1200" dirty="0"/>
              <a:t>特段の事情がある場合には、地域医療構想調整会議及び都道府県医療審議会に諮った上で認められた場合に限り対象と</a:t>
            </a:r>
            <a:endParaRPr lang="en-US" altLang="ja-JP" sz="1200" dirty="0"/>
          </a:p>
          <a:p>
            <a:pPr marL="0" indent="0">
              <a:lnSpc>
                <a:spcPct val="120000"/>
              </a:lnSpc>
              <a:buNone/>
            </a:pPr>
            <a:r>
              <a:rPr lang="ja-JP" altLang="en-US" sz="1200" dirty="0"/>
              <a:t>　　　　　 なります。ただし、令和元年度以前の対象３区分における病床数の減少分は認められません。</a:t>
            </a:r>
            <a:endParaRPr lang="en-US" altLang="ja-JP" sz="1200" dirty="0"/>
          </a:p>
          <a:p>
            <a:pPr marL="0" indent="0">
              <a:lnSpc>
                <a:spcPct val="120000"/>
              </a:lnSpc>
              <a:buNone/>
            </a:pPr>
            <a:r>
              <a:rPr lang="en-US" altLang="ja-JP" sz="1200" dirty="0"/>
              <a:t>Q</a:t>
            </a:r>
            <a:r>
              <a:rPr lang="ja-JP" altLang="en-US" sz="1200" dirty="0"/>
              <a:t>４：複数年度に跨がる単独病床機能再編計画に対する支給は可能でしょうか。</a:t>
            </a:r>
            <a:endParaRPr lang="en-US" altLang="ja-JP" sz="1200" dirty="0"/>
          </a:p>
          <a:p>
            <a:pPr marL="0" indent="0">
              <a:lnSpc>
                <a:spcPct val="120000"/>
              </a:lnSpc>
              <a:buNone/>
            </a:pPr>
            <a:r>
              <a:rPr lang="ja-JP" altLang="en-US" sz="1200" dirty="0"/>
              <a:t>        ⇒可能です。ただし、計画の完了日が令和９年３月</a:t>
            </a:r>
            <a:r>
              <a:rPr lang="en-US" altLang="ja-JP" sz="1200" dirty="0"/>
              <a:t>31 </a:t>
            </a:r>
            <a:r>
              <a:rPr lang="ja-JP" altLang="en-US" sz="1200" dirty="0"/>
              <a:t>日までのものに限ります。</a:t>
            </a:r>
            <a:endParaRPr lang="en-US" altLang="ja-JP" sz="1200" dirty="0"/>
          </a:p>
          <a:p>
            <a:pPr marL="0" indent="0">
              <a:lnSpc>
                <a:spcPct val="120000"/>
              </a:lnSpc>
              <a:buNone/>
            </a:pPr>
            <a:r>
              <a:rPr lang="en-US" altLang="ja-JP" sz="1200" dirty="0"/>
              <a:t>Q</a:t>
            </a:r>
            <a:r>
              <a:rPr lang="ja-JP" altLang="en-US" sz="1200" dirty="0"/>
              <a:t>５：単独病床機能再編計画が地域医療構想調整会議及び都道府県医療審議会にて認められた年度に限り支給申請が可能でしょうか。</a:t>
            </a:r>
          </a:p>
          <a:p>
            <a:pPr marL="0" indent="0">
              <a:lnSpc>
                <a:spcPct val="120000"/>
              </a:lnSpc>
              <a:buNone/>
            </a:pPr>
            <a:r>
              <a:rPr lang="ja-JP" altLang="en-US" sz="1200" dirty="0"/>
              <a:t>　　　　⇒単独病床機能再編計画が認められた後であれば、支給申請が可能です。</a:t>
            </a:r>
            <a:endParaRPr lang="en-US" altLang="ja-JP" sz="1200" dirty="0"/>
          </a:p>
          <a:p>
            <a:pPr marL="0" indent="0">
              <a:lnSpc>
                <a:spcPct val="120000"/>
              </a:lnSpc>
              <a:buNone/>
            </a:pPr>
            <a:r>
              <a:rPr lang="en-US" altLang="ja-JP" sz="1200" dirty="0"/>
              <a:t>           </a:t>
            </a:r>
            <a:r>
              <a:rPr lang="ja-JP" altLang="en-US" sz="1200" dirty="0"/>
              <a:t>ただし、医療機関から都道府県への申請は実際に病床再編が開始される年度以降にしてください。単独病床機能再編計画の実現可</a:t>
            </a:r>
            <a:endParaRPr lang="en-US" altLang="ja-JP" sz="1200" dirty="0"/>
          </a:p>
          <a:p>
            <a:pPr marL="0" indent="0">
              <a:lnSpc>
                <a:spcPct val="120000"/>
              </a:lnSpc>
              <a:buNone/>
            </a:pPr>
            <a:r>
              <a:rPr lang="en-US" altLang="ja-JP" sz="1200" dirty="0"/>
              <a:t>           </a:t>
            </a:r>
            <a:r>
              <a:rPr lang="ja-JP" altLang="en-US" sz="1200" dirty="0"/>
              <a:t>能性を踏まえながら支給の申請をお願いいたします。</a:t>
            </a:r>
          </a:p>
          <a:p>
            <a:pPr marL="0" indent="0">
              <a:lnSpc>
                <a:spcPct val="120000"/>
              </a:lnSpc>
              <a:buNone/>
            </a:pPr>
            <a:endParaRPr lang="en-US" altLang="ja-JP" sz="1600" dirty="0"/>
          </a:p>
        </p:txBody>
      </p:sp>
      <p:sp>
        <p:nvSpPr>
          <p:cNvPr id="8" name="タイトル 1">
            <a:extLst>
              <a:ext uri="{FF2B5EF4-FFF2-40B4-BE49-F238E27FC236}">
                <a16:creationId xmlns:a16="http://schemas.microsoft.com/office/drawing/2014/main" id="{C98CDE16-EAB0-4E70-B2D3-C2DD43217340}"/>
              </a:ext>
            </a:extLst>
          </p:cNvPr>
          <p:cNvSpPr txBox="1">
            <a:spLocks/>
          </p:cNvSpPr>
          <p:nvPr/>
        </p:nvSpPr>
        <p:spPr>
          <a:xfrm>
            <a:off x="0" y="7471"/>
            <a:ext cx="9143999" cy="355470"/>
          </a:xfrm>
          <a:prstGeom prst="rect">
            <a:avLst/>
          </a:prstGeom>
        </p:spPr>
        <p:style>
          <a:lnRef idx="1">
            <a:schemeClr val="accent1"/>
          </a:lnRef>
          <a:fillRef idx="2">
            <a:schemeClr val="accent1"/>
          </a:fillRef>
          <a:effectRef idx="1">
            <a:schemeClr val="accent1"/>
          </a:effectRef>
          <a:fontRef idx="minor">
            <a:schemeClr val="dk1"/>
          </a:fontRef>
        </p:style>
        <p:txBody>
          <a:bodyPr>
            <a:normAutofit fontScale="97500" lnSpcReduction="10000"/>
          </a:bodyPr>
          <a:lstStyle>
            <a:lvl1pPr algn="l" defTabSz="914400" rtl="0" eaLnBrk="1" latinLnBrk="0" hangingPunct="1">
              <a:lnSpc>
                <a:spcPct val="90000"/>
              </a:lnSpc>
              <a:spcBef>
                <a:spcPct val="0"/>
              </a:spcBef>
              <a:buNone/>
              <a:defRPr kumimoji="1" sz="4400" kern="1200">
                <a:solidFill>
                  <a:schemeClr val="tx1"/>
                </a:solidFill>
                <a:latin typeface="Meiryo UI" panose="020B0604030504040204" pitchFamily="50" charset="-128"/>
                <a:ea typeface="Meiryo UI" panose="020B0604030504040204" pitchFamily="50" charset="-128"/>
                <a:cs typeface="+mj-cs"/>
              </a:defRPr>
            </a:lvl1pPr>
          </a:lstStyle>
          <a:p>
            <a:pPr algn="ctr"/>
            <a:r>
              <a:rPr lang="ja-JP" altLang="en-US" sz="2000" dirty="0"/>
              <a:t>病床機能再編支援事業に関する</a:t>
            </a:r>
            <a:r>
              <a:rPr lang="en-US" altLang="ja-JP" sz="2000" dirty="0"/>
              <a:t>Q</a:t>
            </a:r>
            <a:r>
              <a:rPr lang="ja-JP" altLang="en-US" sz="2000" dirty="0"/>
              <a:t>＆</a:t>
            </a:r>
            <a:r>
              <a:rPr lang="en-US" altLang="ja-JP" sz="2000" dirty="0"/>
              <a:t>A</a:t>
            </a:r>
            <a:endParaRPr lang="ja-JP" altLang="en-US" sz="2000" dirty="0"/>
          </a:p>
        </p:txBody>
      </p:sp>
      <p:sp>
        <p:nvSpPr>
          <p:cNvPr id="9" name="コンテンツ プレースホルダー 2">
            <a:extLst>
              <a:ext uri="{FF2B5EF4-FFF2-40B4-BE49-F238E27FC236}">
                <a16:creationId xmlns:a16="http://schemas.microsoft.com/office/drawing/2014/main" id="{34399A8A-D1C1-43BC-850F-614A3B39705B}"/>
              </a:ext>
            </a:extLst>
          </p:cNvPr>
          <p:cNvSpPr txBox="1">
            <a:spLocks/>
          </p:cNvSpPr>
          <p:nvPr/>
        </p:nvSpPr>
        <p:spPr>
          <a:xfrm>
            <a:off x="2196354" y="337541"/>
            <a:ext cx="7147916" cy="478365"/>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ts val="1400"/>
              </a:lnSpc>
              <a:buNone/>
            </a:pPr>
            <a:r>
              <a:rPr lang="en-US" altLang="ja-JP" sz="900" dirty="0"/>
              <a:t>※</a:t>
            </a:r>
            <a:r>
              <a:rPr lang="ja-JP" altLang="en-US" sz="900" dirty="0"/>
              <a:t>厚労省　令和</a:t>
            </a:r>
            <a:r>
              <a:rPr lang="en-US" altLang="ja-JP" sz="900" dirty="0"/>
              <a:t>3</a:t>
            </a:r>
            <a:r>
              <a:rPr lang="ja-JP" altLang="en-US" sz="900" dirty="0"/>
              <a:t>年</a:t>
            </a:r>
            <a:r>
              <a:rPr lang="en-US" altLang="ja-JP" sz="900" dirty="0"/>
              <a:t>5</a:t>
            </a:r>
            <a:r>
              <a:rPr lang="ja-JP" altLang="en-US" sz="900" dirty="0"/>
              <a:t>月事務連絡「地域医療構想の達成に向けた病床の機能又は病床数の変更に関する事業の実施に関するＱ＆Ａ」を基に作成</a:t>
            </a:r>
            <a:endParaRPr lang="en-US" altLang="ja-JP" sz="900" dirty="0"/>
          </a:p>
        </p:txBody>
      </p:sp>
    </p:spTree>
    <p:extLst>
      <p:ext uri="{BB962C8B-B14F-4D97-AF65-F5344CB8AC3E}">
        <p14:creationId xmlns:p14="http://schemas.microsoft.com/office/powerpoint/2010/main" val="16169953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コンテンツ プレースホルダー 2">
            <a:extLst>
              <a:ext uri="{FF2B5EF4-FFF2-40B4-BE49-F238E27FC236}">
                <a16:creationId xmlns:a16="http://schemas.microsoft.com/office/drawing/2014/main" id="{84FDFD19-3FDB-4EAA-88EA-FC53E0BE2544}"/>
              </a:ext>
            </a:extLst>
          </p:cNvPr>
          <p:cNvSpPr txBox="1">
            <a:spLocks/>
          </p:cNvSpPr>
          <p:nvPr/>
        </p:nvSpPr>
        <p:spPr>
          <a:xfrm>
            <a:off x="161923" y="679279"/>
            <a:ext cx="8839202" cy="6178723"/>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a:lnSpc>
                <a:spcPct val="120000"/>
              </a:lnSpc>
            </a:pPr>
            <a:endParaRPr lang="en-US" altLang="ja-JP" sz="1600" dirty="0"/>
          </a:p>
        </p:txBody>
      </p:sp>
      <p:sp>
        <p:nvSpPr>
          <p:cNvPr id="7" name="コンテンツ プレースホルダー 2">
            <a:extLst>
              <a:ext uri="{FF2B5EF4-FFF2-40B4-BE49-F238E27FC236}">
                <a16:creationId xmlns:a16="http://schemas.microsoft.com/office/drawing/2014/main" id="{010DDF2F-29DB-4B0B-A106-77372EA5A1C6}"/>
              </a:ext>
            </a:extLst>
          </p:cNvPr>
          <p:cNvSpPr txBox="1">
            <a:spLocks/>
          </p:cNvSpPr>
          <p:nvPr/>
        </p:nvSpPr>
        <p:spPr>
          <a:xfrm>
            <a:off x="0" y="576724"/>
            <a:ext cx="9144000" cy="1718242"/>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ct val="120000"/>
              </a:lnSpc>
              <a:buNone/>
            </a:pPr>
            <a:r>
              <a:rPr lang="en-US" altLang="ja-JP" sz="1200" dirty="0"/>
              <a:t>Q</a:t>
            </a:r>
            <a:r>
              <a:rPr lang="ja-JP" altLang="en-US" sz="1200" dirty="0"/>
              <a:t>６：経営状況を踏まえ、地域医療構想とは関係なく、単に廃院となる場合にも支給の対象となるのでしょうか。</a:t>
            </a:r>
            <a:endParaRPr lang="en-US" altLang="ja-JP" sz="1200" dirty="0"/>
          </a:p>
          <a:p>
            <a:pPr marL="0" indent="0">
              <a:lnSpc>
                <a:spcPct val="120000"/>
              </a:lnSpc>
              <a:buNone/>
            </a:pPr>
            <a:r>
              <a:rPr lang="ja-JP" altLang="en-US" sz="1200" dirty="0"/>
              <a:t>　　　　⇒</a:t>
            </a:r>
            <a:r>
              <a:rPr lang="ja-JP" altLang="en-US" sz="1200" dirty="0">
                <a:solidFill>
                  <a:srgbClr val="FF0000"/>
                </a:solidFill>
              </a:rPr>
              <a:t>地域医療構想の実現を目的としたものではない病床数の減少</a:t>
            </a:r>
            <a:r>
              <a:rPr lang="ja-JP" altLang="en-US" sz="1200" dirty="0"/>
              <a:t>（経営困難等を踏まえた自己破産による廃院）</a:t>
            </a:r>
            <a:r>
              <a:rPr lang="ja-JP" altLang="en-US" sz="1200" dirty="0">
                <a:solidFill>
                  <a:srgbClr val="FF0000"/>
                </a:solidFill>
              </a:rPr>
              <a:t>は支給の対象とはなりません。</a:t>
            </a:r>
            <a:endParaRPr lang="en-US" altLang="ja-JP" sz="1200" dirty="0">
              <a:solidFill>
                <a:srgbClr val="FF0000"/>
              </a:solidFill>
            </a:endParaRPr>
          </a:p>
          <a:p>
            <a:pPr marL="0" indent="0">
              <a:lnSpc>
                <a:spcPct val="120000"/>
              </a:lnSpc>
              <a:buNone/>
            </a:pPr>
            <a:r>
              <a:rPr lang="en-US" altLang="ja-JP" sz="1200" dirty="0"/>
              <a:t>Q</a:t>
            </a:r>
            <a:r>
              <a:rPr lang="ja-JP" altLang="en-US" sz="1200" dirty="0"/>
              <a:t>７：単独支援給付金と統合支援給付金の両方を申請することは可能でしょうか。</a:t>
            </a:r>
            <a:endParaRPr lang="en-US" altLang="ja-JP" sz="1200" dirty="0"/>
          </a:p>
          <a:p>
            <a:pPr marL="0" indent="0">
              <a:lnSpc>
                <a:spcPct val="120000"/>
              </a:lnSpc>
              <a:buNone/>
            </a:pPr>
            <a:r>
              <a:rPr lang="ja-JP" altLang="en-US" sz="1200" dirty="0"/>
              <a:t>　　　　⇒統合支援給付金の支給申請は、単独支援給付金の対象となった医療機関が関係医療機関に含まれていた場合でも、当該医療機関を算　</a:t>
            </a:r>
            <a:endParaRPr lang="en-US" altLang="ja-JP" sz="1200" dirty="0"/>
          </a:p>
          <a:p>
            <a:pPr marL="0" indent="0">
              <a:lnSpc>
                <a:spcPct val="120000"/>
              </a:lnSpc>
              <a:buNone/>
            </a:pPr>
            <a:r>
              <a:rPr lang="ja-JP" altLang="en-US" sz="1200" dirty="0"/>
              <a:t>　　　　　 定の対象として行うことが可能です。</a:t>
            </a:r>
            <a:endParaRPr lang="en-US" altLang="ja-JP" sz="1600" dirty="0"/>
          </a:p>
        </p:txBody>
      </p:sp>
      <p:sp>
        <p:nvSpPr>
          <p:cNvPr id="8" name="タイトル 1">
            <a:extLst>
              <a:ext uri="{FF2B5EF4-FFF2-40B4-BE49-F238E27FC236}">
                <a16:creationId xmlns:a16="http://schemas.microsoft.com/office/drawing/2014/main" id="{C98CDE16-EAB0-4E70-B2D3-C2DD43217340}"/>
              </a:ext>
            </a:extLst>
          </p:cNvPr>
          <p:cNvSpPr txBox="1">
            <a:spLocks/>
          </p:cNvSpPr>
          <p:nvPr/>
        </p:nvSpPr>
        <p:spPr>
          <a:xfrm>
            <a:off x="0" y="7471"/>
            <a:ext cx="9143999" cy="355470"/>
          </a:xfrm>
          <a:prstGeom prst="rect">
            <a:avLst/>
          </a:prstGeom>
        </p:spPr>
        <p:style>
          <a:lnRef idx="1">
            <a:schemeClr val="accent1"/>
          </a:lnRef>
          <a:fillRef idx="2">
            <a:schemeClr val="accent1"/>
          </a:fillRef>
          <a:effectRef idx="1">
            <a:schemeClr val="accent1"/>
          </a:effectRef>
          <a:fontRef idx="minor">
            <a:schemeClr val="dk1"/>
          </a:fontRef>
        </p:style>
        <p:txBody>
          <a:bodyPr>
            <a:normAutofit fontScale="97500" lnSpcReduction="10000"/>
          </a:bodyPr>
          <a:lstStyle>
            <a:lvl1pPr algn="l" defTabSz="914400" rtl="0" eaLnBrk="1" latinLnBrk="0" hangingPunct="1">
              <a:lnSpc>
                <a:spcPct val="90000"/>
              </a:lnSpc>
              <a:spcBef>
                <a:spcPct val="0"/>
              </a:spcBef>
              <a:buNone/>
              <a:defRPr kumimoji="1" sz="4400" kern="1200">
                <a:solidFill>
                  <a:schemeClr val="tx1"/>
                </a:solidFill>
                <a:latin typeface="Meiryo UI" panose="020B0604030504040204" pitchFamily="50" charset="-128"/>
                <a:ea typeface="Meiryo UI" panose="020B0604030504040204" pitchFamily="50" charset="-128"/>
                <a:cs typeface="+mj-cs"/>
              </a:defRPr>
            </a:lvl1pPr>
          </a:lstStyle>
          <a:p>
            <a:pPr algn="ctr"/>
            <a:r>
              <a:rPr lang="ja-JP" altLang="en-US" sz="2000" dirty="0"/>
              <a:t>病床機能再編事業に関する主な</a:t>
            </a:r>
            <a:r>
              <a:rPr lang="en-US" altLang="ja-JP" sz="2000" dirty="0"/>
              <a:t>Q</a:t>
            </a:r>
            <a:r>
              <a:rPr lang="ja-JP" altLang="en-US" sz="2000" dirty="0"/>
              <a:t>＆</a:t>
            </a:r>
            <a:r>
              <a:rPr lang="en-US" altLang="ja-JP" sz="2000" dirty="0"/>
              <a:t>A</a:t>
            </a:r>
            <a:endParaRPr lang="ja-JP" altLang="en-US" sz="2000" dirty="0"/>
          </a:p>
        </p:txBody>
      </p:sp>
      <p:sp>
        <p:nvSpPr>
          <p:cNvPr id="9" name="コンテンツ プレースホルダー 2">
            <a:extLst>
              <a:ext uri="{FF2B5EF4-FFF2-40B4-BE49-F238E27FC236}">
                <a16:creationId xmlns:a16="http://schemas.microsoft.com/office/drawing/2014/main" id="{34399A8A-D1C1-43BC-850F-614A3B39705B}"/>
              </a:ext>
            </a:extLst>
          </p:cNvPr>
          <p:cNvSpPr txBox="1">
            <a:spLocks/>
          </p:cNvSpPr>
          <p:nvPr/>
        </p:nvSpPr>
        <p:spPr>
          <a:xfrm>
            <a:off x="2196354" y="337541"/>
            <a:ext cx="7147916" cy="478365"/>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ts val="1400"/>
              </a:lnSpc>
              <a:buNone/>
            </a:pPr>
            <a:r>
              <a:rPr lang="en-US" altLang="ja-JP" sz="900" dirty="0"/>
              <a:t>※</a:t>
            </a:r>
            <a:r>
              <a:rPr lang="ja-JP" altLang="en-US" sz="900" dirty="0"/>
              <a:t>厚労省　令和</a:t>
            </a:r>
            <a:r>
              <a:rPr lang="en-US" altLang="ja-JP" sz="900" dirty="0"/>
              <a:t>3</a:t>
            </a:r>
            <a:r>
              <a:rPr lang="ja-JP" altLang="en-US" sz="900" dirty="0"/>
              <a:t>年</a:t>
            </a:r>
            <a:r>
              <a:rPr lang="en-US" altLang="ja-JP" sz="900" dirty="0"/>
              <a:t>5</a:t>
            </a:r>
            <a:r>
              <a:rPr lang="ja-JP" altLang="en-US" sz="900" dirty="0"/>
              <a:t>月事務連絡「地域医療構想の達成に向けた病床の機能又は病床数の変更に関する事業の実施に関するＱ＆Ａ」を基に作成</a:t>
            </a:r>
            <a:endParaRPr lang="en-US" altLang="ja-JP" sz="900" dirty="0"/>
          </a:p>
        </p:txBody>
      </p:sp>
      <p:sp>
        <p:nvSpPr>
          <p:cNvPr id="10" name="タイトル 1">
            <a:extLst>
              <a:ext uri="{FF2B5EF4-FFF2-40B4-BE49-F238E27FC236}">
                <a16:creationId xmlns:a16="http://schemas.microsoft.com/office/drawing/2014/main" id="{344022EE-250C-4ABD-A167-B5785964B553}"/>
              </a:ext>
            </a:extLst>
          </p:cNvPr>
          <p:cNvSpPr txBox="1">
            <a:spLocks/>
          </p:cNvSpPr>
          <p:nvPr/>
        </p:nvSpPr>
        <p:spPr>
          <a:xfrm>
            <a:off x="9524" y="2519083"/>
            <a:ext cx="9143999" cy="355470"/>
          </a:xfrm>
          <a:prstGeom prst="rect">
            <a:avLst/>
          </a:prstGeom>
        </p:spPr>
        <p:style>
          <a:lnRef idx="1">
            <a:schemeClr val="accent1"/>
          </a:lnRef>
          <a:fillRef idx="2">
            <a:schemeClr val="accent1"/>
          </a:fillRef>
          <a:effectRef idx="1">
            <a:schemeClr val="accent1"/>
          </a:effectRef>
          <a:fontRef idx="minor">
            <a:schemeClr val="dk1"/>
          </a:fontRef>
        </p:style>
        <p:txBody>
          <a:bodyPr>
            <a:normAutofit fontScale="97500" lnSpcReduction="10000"/>
          </a:bodyPr>
          <a:lstStyle>
            <a:lvl1pPr algn="l" defTabSz="914400" rtl="0" eaLnBrk="1" latinLnBrk="0" hangingPunct="1">
              <a:lnSpc>
                <a:spcPct val="90000"/>
              </a:lnSpc>
              <a:spcBef>
                <a:spcPct val="0"/>
              </a:spcBef>
              <a:buNone/>
              <a:defRPr kumimoji="1" sz="4400" kern="1200">
                <a:solidFill>
                  <a:schemeClr val="tx1"/>
                </a:solidFill>
                <a:latin typeface="Meiryo UI" panose="020B0604030504040204" pitchFamily="50" charset="-128"/>
                <a:ea typeface="Meiryo UI" panose="020B0604030504040204" pitchFamily="50" charset="-128"/>
                <a:cs typeface="+mj-cs"/>
              </a:defRPr>
            </a:lvl1pPr>
          </a:lstStyle>
          <a:p>
            <a:pPr algn="ctr"/>
            <a:r>
              <a:rPr lang="en-US" altLang="ja-JP" sz="2000" dirty="0"/>
              <a:t>&lt;</a:t>
            </a:r>
            <a:r>
              <a:rPr lang="ja-JP" altLang="en-US" sz="2000" dirty="0"/>
              <a:t>参考</a:t>
            </a:r>
            <a:r>
              <a:rPr lang="en-US" altLang="ja-JP" sz="2000" dirty="0"/>
              <a:t>&gt;</a:t>
            </a:r>
            <a:r>
              <a:rPr lang="ja-JP" altLang="en-US" sz="2000" dirty="0"/>
              <a:t>病床数適正化支援事業との関連</a:t>
            </a:r>
            <a:r>
              <a:rPr lang="en-US" altLang="ja-JP" sz="2000" dirty="0"/>
              <a:t>Q</a:t>
            </a:r>
            <a:r>
              <a:rPr lang="ja-JP" altLang="en-US" sz="2000" dirty="0"/>
              <a:t>＆</a:t>
            </a:r>
            <a:r>
              <a:rPr lang="en-US" altLang="ja-JP" sz="2000" dirty="0"/>
              <a:t>A</a:t>
            </a:r>
            <a:r>
              <a:rPr lang="ja-JP" altLang="en-US" sz="2000" dirty="0"/>
              <a:t>について</a:t>
            </a:r>
          </a:p>
        </p:txBody>
      </p:sp>
      <p:sp>
        <p:nvSpPr>
          <p:cNvPr id="11" name="コンテンツ プレースホルダー 2">
            <a:extLst>
              <a:ext uri="{FF2B5EF4-FFF2-40B4-BE49-F238E27FC236}">
                <a16:creationId xmlns:a16="http://schemas.microsoft.com/office/drawing/2014/main" id="{B2289DFE-39FC-4A04-929A-15385462B058}"/>
              </a:ext>
            </a:extLst>
          </p:cNvPr>
          <p:cNvSpPr txBox="1">
            <a:spLocks/>
          </p:cNvSpPr>
          <p:nvPr/>
        </p:nvSpPr>
        <p:spPr>
          <a:xfrm>
            <a:off x="-1" y="2977108"/>
            <a:ext cx="9144000" cy="1718242"/>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ct val="120000"/>
              </a:lnSpc>
              <a:buNone/>
            </a:pPr>
            <a:endParaRPr lang="en-US" altLang="ja-JP" sz="1200" dirty="0"/>
          </a:p>
        </p:txBody>
      </p:sp>
      <p:sp>
        <p:nvSpPr>
          <p:cNvPr id="12" name="コンテンツ プレースホルダー 2">
            <a:extLst>
              <a:ext uri="{FF2B5EF4-FFF2-40B4-BE49-F238E27FC236}">
                <a16:creationId xmlns:a16="http://schemas.microsoft.com/office/drawing/2014/main" id="{E6735653-8062-40A9-8016-7B5F4EAF0163}"/>
              </a:ext>
            </a:extLst>
          </p:cNvPr>
          <p:cNvSpPr txBox="1">
            <a:spLocks/>
          </p:cNvSpPr>
          <p:nvPr/>
        </p:nvSpPr>
        <p:spPr>
          <a:xfrm>
            <a:off x="-1" y="2977108"/>
            <a:ext cx="9144000" cy="3800210"/>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eiryo UI" panose="020B0604030504040204" pitchFamily="50" charset="-128"/>
                <a:ea typeface="Meiryo UI" panose="020B0604030504040204" pitchFamily="50" charset="-128"/>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ct val="120000"/>
              </a:lnSpc>
              <a:buNone/>
            </a:pPr>
            <a:r>
              <a:rPr lang="en-US" altLang="ja-JP" sz="1200" dirty="0"/>
              <a:t>Q</a:t>
            </a:r>
            <a:r>
              <a:rPr lang="ja-JP" altLang="en-US" sz="1200" dirty="0"/>
              <a:t>１：地域医療構想に係る医療機関の単独再編に際して、令和６年度の地域医療介護総合確保基金を用いることとし、地域医療構想調整会議</a:t>
            </a:r>
            <a:endParaRPr lang="en-US" altLang="ja-JP" sz="1200" dirty="0"/>
          </a:p>
          <a:p>
            <a:pPr marL="0" indent="0">
              <a:lnSpc>
                <a:spcPct val="120000"/>
              </a:lnSpc>
              <a:buNone/>
            </a:pPr>
            <a:r>
              <a:rPr lang="ja-JP" altLang="en-US" sz="1200" dirty="0"/>
              <a:t>　　　　で協議しているが</a:t>
            </a:r>
            <a:r>
              <a:rPr lang="ja-JP" altLang="en-US" sz="1200"/>
              <a:t>、本補正事業</a:t>
            </a:r>
            <a:r>
              <a:rPr lang="ja-JP" altLang="en-US" sz="1200" dirty="0"/>
              <a:t>があるため、基金の申請を全額取り下げて、補正を活用するのは可能でしょうか。</a:t>
            </a:r>
            <a:endParaRPr lang="en-US" altLang="ja-JP" sz="1200" dirty="0"/>
          </a:p>
          <a:p>
            <a:pPr marL="0" indent="0">
              <a:lnSpc>
                <a:spcPct val="120000"/>
              </a:lnSpc>
              <a:buNone/>
            </a:pPr>
            <a:r>
              <a:rPr lang="ja-JP" altLang="en-US" sz="1200" dirty="0"/>
              <a:t>　　　　⇒地域医療介護総合確保基金（病床機能再編事業等）と病床数適正化支援事業は併給可としています。また、病床数適正化支援事業</a:t>
            </a:r>
            <a:endParaRPr lang="en-US" altLang="ja-JP" sz="1200" dirty="0"/>
          </a:p>
          <a:p>
            <a:pPr marL="0" indent="0">
              <a:lnSpc>
                <a:spcPct val="120000"/>
              </a:lnSpc>
              <a:buNone/>
            </a:pPr>
            <a:r>
              <a:rPr lang="ja-JP" altLang="en-US" sz="1200" dirty="0"/>
              <a:t>　　　　　 は予算額を超過した要望が見込まれ、計画額通り交付できない可能性があるため、基金においては、取り下げをせずに活用をお願いします。</a:t>
            </a:r>
            <a:endParaRPr lang="en-US" altLang="ja-JP" sz="1200" dirty="0"/>
          </a:p>
          <a:p>
            <a:pPr marL="0" indent="0">
              <a:lnSpc>
                <a:spcPct val="120000"/>
              </a:lnSpc>
              <a:buNone/>
            </a:pPr>
            <a:r>
              <a:rPr lang="ja-JP" altLang="en-US" sz="1200" dirty="0"/>
              <a:t>　　　　　 なお、支給対象の稼働病床が地域医療介護総合確保基金における病床機能再編支援事業（単独支援給付金支給事業）による給付</a:t>
            </a:r>
            <a:endParaRPr lang="en-US" altLang="ja-JP" sz="1200" dirty="0"/>
          </a:p>
          <a:p>
            <a:pPr marL="0" indent="0">
              <a:lnSpc>
                <a:spcPct val="120000"/>
              </a:lnSpc>
              <a:buNone/>
            </a:pPr>
            <a:r>
              <a:rPr lang="ja-JP" altLang="en-US" sz="1200" dirty="0"/>
              <a:t>　　　　　 金の支給を受けていた場合は、差額のみを支給します。</a:t>
            </a:r>
            <a:endParaRPr lang="en-US" altLang="ja-JP" sz="1200" dirty="0"/>
          </a:p>
          <a:p>
            <a:pPr marL="0" indent="0">
              <a:lnSpc>
                <a:spcPct val="120000"/>
              </a:lnSpc>
              <a:buNone/>
            </a:pPr>
            <a:r>
              <a:rPr lang="en-US" altLang="ja-JP" sz="1200" dirty="0"/>
              <a:t>Q</a:t>
            </a:r>
            <a:r>
              <a:rPr lang="ja-JP" altLang="en-US" sz="1200" dirty="0"/>
              <a:t>２：病床適正化支援事業の病床の削減をいつまでに実施すれば対象になるのでしょうか。</a:t>
            </a:r>
            <a:endParaRPr lang="en-US" altLang="ja-JP" sz="1200" dirty="0"/>
          </a:p>
          <a:p>
            <a:pPr marL="0" indent="0">
              <a:lnSpc>
                <a:spcPct val="120000"/>
              </a:lnSpc>
              <a:buNone/>
            </a:pPr>
            <a:r>
              <a:rPr lang="ja-JP" altLang="en-US" sz="1200" dirty="0"/>
              <a:t>　　　　⇒病床適正化支援事業については、令和７年９月末（調整中）までに削減を行った病床が対象となります。ただし、その場合であっても都道</a:t>
            </a:r>
            <a:endParaRPr lang="en-US" altLang="ja-JP" sz="1200" dirty="0"/>
          </a:p>
          <a:p>
            <a:pPr marL="0" indent="0">
              <a:lnSpc>
                <a:spcPct val="120000"/>
              </a:lnSpc>
              <a:buNone/>
            </a:pPr>
            <a:r>
              <a:rPr lang="ja-JP" altLang="en-US" sz="1200" dirty="0"/>
              <a:t>　　　　　 府県が設定する提出日までに、都道府県へ事業計画の提出を行っている必要があります。</a:t>
            </a:r>
            <a:endParaRPr lang="en-US" altLang="ja-JP" sz="1200" dirty="0"/>
          </a:p>
          <a:p>
            <a:pPr marL="0" indent="0">
              <a:lnSpc>
                <a:spcPct val="120000"/>
              </a:lnSpc>
              <a:buNone/>
            </a:pPr>
            <a:r>
              <a:rPr lang="ja-JP" altLang="en-US" sz="1200" dirty="0"/>
              <a:t>　　　　　 なお、病床機能再編支援事業については、地域医療構想調整会議及び都道府県医療審議会で諮り認められる前に、病床削減を行った場</a:t>
            </a:r>
            <a:endParaRPr lang="en-US" altLang="ja-JP" sz="1200" dirty="0"/>
          </a:p>
          <a:p>
            <a:pPr marL="0" indent="0">
              <a:lnSpc>
                <a:spcPct val="120000"/>
              </a:lnSpc>
              <a:buNone/>
            </a:pPr>
            <a:r>
              <a:rPr lang="ja-JP" altLang="en-US" sz="1200" dirty="0"/>
              <a:t>　　　　　 合は対象外になります。</a:t>
            </a:r>
            <a:endParaRPr lang="en-US" altLang="ja-JP" sz="1600" dirty="0"/>
          </a:p>
        </p:txBody>
      </p:sp>
    </p:spTree>
    <p:extLst>
      <p:ext uri="{BB962C8B-B14F-4D97-AF65-F5344CB8AC3E}">
        <p14:creationId xmlns:p14="http://schemas.microsoft.com/office/powerpoint/2010/main" val="3220474987"/>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bodyPr rtlCol="0" anchor="ctr"/>
      <a:lstStyle>
        <a:defPPr algn="ctr">
          <a:defRPr kumimoji="1" dirty="0"/>
        </a:defPPr>
      </a:lstStyle>
      <a:style>
        <a:lnRef idx="1">
          <a:schemeClr val="accent1"/>
        </a:lnRef>
        <a:fillRef idx="2">
          <a:schemeClr val="accent1"/>
        </a:fillRef>
        <a:effectRef idx="1">
          <a:schemeClr val="accent1"/>
        </a:effectRef>
        <a:fontRef idx="minor">
          <a:schemeClr val="dk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435</TotalTime>
  <Words>1403</Words>
  <Application>Microsoft Office PowerPoint</Application>
  <PresentationFormat>画面に合わせる (4:3)</PresentationFormat>
  <Paragraphs>103</Paragraphs>
  <Slides>3</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3</vt:i4>
      </vt:variant>
    </vt:vector>
  </HeadingPairs>
  <TitlesOfParts>
    <vt:vector size="9" baseType="lpstr">
      <vt:lpstr>BIZ UDP明朝 Medium</vt:lpstr>
      <vt:lpstr>BIZ UDゴシック</vt:lpstr>
      <vt:lpstr>Arial</vt:lpstr>
      <vt:lpstr>Calibri</vt:lpstr>
      <vt:lpstr>Calibri Light</vt:lpstr>
      <vt:lpstr>Office テーマ</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User</dc:creator>
  <cp:lastModifiedBy>山本晃嗣</cp:lastModifiedBy>
  <cp:revision>45</cp:revision>
  <cp:lastPrinted>2025-04-23T01:00:36Z</cp:lastPrinted>
  <dcterms:created xsi:type="dcterms:W3CDTF">2025-04-21T02:28:49Z</dcterms:created>
  <dcterms:modified xsi:type="dcterms:W3CDTF">2025-04-23T02:19:07Z</dcterms:modified>
</cp:coreProperties>
</file>

<file path=docProps/thumbnail.jpeg>
</file>