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9" r:id="rId2"/>
    <p:sldId id="264" r:id="rId3"/>
  </p:sldIdLst>
  <p:sldSz cx="9144000" cy="6858000" type="screen4x3"/>
  <p:notesSz cx="6735763" cy="98726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146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56CFB5-891B-4105-B648-67F0F845F67A}" type="doc">
      <dgm:prSet loTypeId="urn:microsoft.com/office/officeart/2005/8/layout/chevron2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D1D1E01D-E513-4440-AF70-E431EA9C0634}">
      <dgm:prSet phldrT="[テキスト]" custT="1"/>
      <dgm:spPr/>
      <dgm:t>
        <a:bodyPr/>
        <a:lstStyle/>
        <a:p>
          <a:r>
            <a:rPr lang="ja-JP" altLang="en-US" sz="18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照会</a:t>
          </a:r>
        </a:p>
      </dgm:t>
    </dgm:pt>
    <dgm:pt modelId="{79715509-B70C-4067-89F2-C4E0584F25FC}" type="parTrans" cxnId="{C3547D9A-8259-4586-BC7C-128578EB164E}">
      <dgm:prSet/>
      <dgm:spPr/>
      <dgm:t>
        <a:bodyPr/>
        <a:lstStyle/>
        <a:p>
          <a:endParaRPr lang="ja-JP" altLang="en-US" sz="1800">
            <a:latin typeface="ＭＳ ゴシック" panose="020B0609070205080204" pitchFamily="49" charset="-128"/>
            <a:ea typeface="ＭＳ ゴシック" panose="020B0609070205080204" pitchFamily="49" charset="-128"/>
          </a:endParaRPr>
        </a:p>
      </dgm:t>
    </dgm:pt>
    <dgm:pt modelId="{83A42426-18CB-4BF8-AAFD-D645C0779A8E}" type="sibTrans" cxnId="{C3547D9A-8259-4586-BC7C-128578EB164E}">
      <dgm:prSet/>
      <dgm:spPr/>
      <dgm:t>
        <a:bodyPr/>
        <a:lstStyle/>
        <a:p>
          <a:endParaRPr lang="ja-JP" altLang="en-US" sz="1800">
            <a:latin typeface="ＭＳ ゴシック" panose="020B0609070205080204" pitchFamily="49" charset="-128"/>
            <a:ea typeface="ＭＳ ゴシック" panose="020B0609070205080204" pitchFamily="49" charset="-128"/>
          </a:endParaRPr>
        </a:p>
      </dgm:t>
    </dgm:pt>
    <dgm:pt modelId="{54A11DC0-4815-45E5-B296-C96360E21A31}">
      <dgm:prSet phldrT="[テキスト]" custT="1"/>
      <dgm:spPr/>
      <dgm:t>
        <a:bodyPr/>
        <a:lstStyle/>
        <a:p>
          <a:r>
            <a:rPr lang="ja-JP" altLang="en-US" sz="18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医療対策課から関係機関へ要望照会（県レベル団体から会員等に周知依頼含む）</a:t>
          </a:r>
        </a:p>
      </dgm:t>
    </dgm:pt>
    <dgm:pt modelId="{5E54F6C5-1850-49EF-8421-1DBC612B087B}" type="parTrans" cxnId="{078E8AFB-D751-4C5E-A512-6E97CA0B26CA}">
      <dgm:prSet/>
      <dgm:spPr/>
      <dgm:t>
        <a:bodyPr/>
        <a:lstStyle/>
        <a:p>
          <a:endParaRPr lang="ja-JP" altLang="en-US" sz="1800">
            <a:latin typeface="ＭＳ ゴシック" panose="020B0609070205080204" pitchFamily="49" charset="-128"/>
            <a:ea typeface="ＭＳ ゴシック" panose="020B0609070205080204" pitchFamily="49" charset="-128"/>
          </a:endParaRPr>
        </a:p>
      </dgm:t>
    </dgm:pt>
    <dgm:pt modelId="{2167181C-39CB-488B-9152-971B4D02E492}" type="sibTrans" cxnId="{078E8AFB-D751-4C5E-A512-6E97CA0B26CA}">
      <dgm:prSet/>
      <dgm:spPr/>
      <dgm:t>
        <a:bodyPr/>
        <a:lstStyle/>
        <a:p>
          <a:endParaRPr lang="ja-JP" altLang="en-US" sz="1800">
            <a:latin typeface="ＭＳ ゴシック" panose="020B0609070205080204" pitchFamily="49" charset="-128"/>
            <a:ea typeface="ＭＳ ゴシック" panose="020B0609070205080204" pitchFamily="49" charset="-128"/>
          </a:endParaRPr>
        </a:p>
      </dgm:t>
    </dgm:pt>
    <dgm:pt modelId="{BE3238BC-76CA-4B6C-9BDD-5F0A50389836}">
      <dgm:prSet phldrT="[テキスト]" custT="1"/>
      <dgm:spPr/>
      <dgm:t>
        <a:bodyPr/>
        <a:lstStyle/>
        <a:p>
          <a:r>
            <a:rPr lang="ja-JP" altLang="en-US" sz="14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調整会議</a:t>
          </a:r>
        </a:p>
      </dgm:t>
    </dgm:pt>
    <dgm:pt modelId="{93F58114-C4DA-4F0B-9A2A-93B58B2A49FF}" type="parTrans" cxnId="{D47ECFF3-F69C-4017-B167-62D4D3F0BAF0}">
      <dgm:prSet/>
      <dgm:spPr/>
      <dgm:t>
        <a:bodyPr/>
        <a:lstStyle/>
        <a:p>
          <a:endParaRPr lang="ja-JP" altLang="en-US" sz="1800">
            <a:latin typeface="ＭＳ ゴシック" panose="020B0609070205080204" pitchFamily="49" charset="-128"/>
            <a:ea typeface="ＭＳ ゴシック" panose="020B0609070205080204" pitchFamily="49" charset="-128"/>
          </a:endParaRPr>
        </a:p>
      </dgm:t>
    </dgm:pt>
    <dgm:pt modelId="{B4F9E528-6EC9-4761-9050-724FCE42B843}" type="sibTrans" cxnId="{D47ECFF3-F69C-4017-B167-62D4D3F0BAF0}">
      <dgm:prSet/>
      <dgm:spPr/>
      <dgm:t>
        <a:bodyPr/>
        <a:lstStyle/>
        <a:p>
          <a:endParaRPr lang="ja-JP" altLang="en-US" sz="1800">
            <a:latin typeface="ＭＳ ゴシック" panose="020B0609070205080204" pitchFamily="49" charset="-128"/>
            <a:ea typeface="ＭＳ ゴシック" panose="020B0609070205080204" pitchFamily="49" charset="-128"/>
          </a:endParaRPr>
        </a:p>
      </dgm:t>
    </dgm:pt>
    <dgm:pt modelId="{AAB4E648-8569-4AE2-B0D5-0116B5BEA1C3}">
      <dgm:prSet phldrT="[テキスト]" custT="1"/>
      <dgm:spPr/>
      <dgm:t>
        <a:bodyPr/>
        <a:lstStyle/>
        <a:p>
          <a:r>
            <a:rPr lang="ja-JP" altLang="en-US" sz="18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各保健所は要望内容を精査（新規事業はヒアリング実施）</a:t>
          </a:r>
        </a:p>
      </dgm:t>
    </dgm:pt>
    <dgm:pt modelId="{B0F91186-EBFB-4D2F-86F4-E9A7A4905C5D}" type="parTrans" cxnId="{179B813A-EC96-4CFF-8DD6-56583A65F2A6}">
      <dgm:prSet/>
      <dgm:spPr/>
      <dgm:t>
        <a:bodyPr/>
        <a:lstStyle/>
        <a:p>
          <a:endParaRPr lang="ja-JP" altLang="en-US" sz="1800">
            <a:latin typeface="ＭＳ ゴシック" panose="020B0609070205080204" pitchFamily="49" charset="-128"/>
            <a:ea typeface="ＭＳ ゴシック" panose="020B0609070205080204" pitchFamily="49" charset="-128"/>
          </a:endParaRPr>
        </a:p>
      </dgm:t>
    </dgm:pt>
    <dgm:pt modelId="{EE6F718D-DC2E-49C5-882B-E8C8FFC5CA86}" type="sibTrans" cxnId="{179B813A-EC96-4CFF-8DD6-56583A65F2A6}">
      <dgm:prSet/>
      <dgm:spPr/>
      <dgm:t>
        <a:bodyPr/>
        <a:lstStyle/>
        <a:p>
          <a:endParaRPr lang="ja-JP" altLang="en-US" sz="1800">
            <a:latin typeface="ＭＳ ゴシック" panose="020B0609070205080204" pitchFamily="49" charset="-128"/>
            <a:ea typeface="ＭＳ ゴシック" panose="020B0609070205080204" pitchFamily="49" charset="-128"/>
          </a:endParaRPr>
        </a:p>
      </dgm:t>
    </dgm:pt>
    <dgm:pt modelId="{134D9A10-4A79-4D2C-9F7C-58F7E1965360}">
      <dgm:prSet phldrT="[テキスト]" custT="1"/>
      <dgm:spPr/>
      <dgm:t>
        <a:bodyPr/>
        <a:lstStyle/>
        <a:p>
          <a:r>
            <a:rPr lang="ja-JP" altLang="en-US" sz="14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推進戦略</a:t>
          </a:r>
          <a:endParaRPr lang="en-US" altLang="ja-JP" sz="1400" dirty="0">
            <a:latin typeface="ＭＳ ゴシック" panose="020B0609070205080204" pitchFamily="49" charset="-128"/>
            <a:ea typeface="ＭＳ ゴシック" panose="020B0609070205080204" pitchFamily="49" charset="-128"/>
          </a:endParaRPr>
        </a:p>
        <a:p>
          <a:r>
            <a:rPr lang="ja-JP" altLang="en-US" sz="14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会議</a:t>
          </a:r>
        </a:p>
      </dgm:t>
    </dgm:pt>
    <dgm:pt modelId="{F5207613-B4A1-4B7F-BAC2-632F99321A31}" type="parTrans" cxnId="{7D13C18B-AE5B-4574-8084-E3F9FF4CEDF2}">
      <dgm:prSet/>
      <dgm:spPr/>
      <dgm:t>
        <a:bodyPr/>
        <a:lstStyle/>
        <a:p>
          <a:endParaRPr lang="ja-JP" altLang="en-US" sz="1800">
            <a:latin typeface="ＭＳ ゴシック" panose="020B0609070205080204" pitchFamily="49" charset="-128"/>
            <a:ea typeface="ＭＳ ゴシック" panose="020B0609070205080204" pitchFamily="49" charset="-128"/>
          </a:endParaRPr>
        </a:p>
      </dgm:t>
    </dgm:pt>
    <dgm:pt modelId="{D470ACC4-300C-4C03-B478-4BCE5CD9AAB9}" type="sibTrans" cxnId="{7D13C18B-AE5B-4574-8084-E3F9FF4CEDF2}">
      <dgm:prSet/>
      <dgm:spPr/>
      <dgm:t>
        <a:bodyPr/>
        <a:lstStyle/>
        <a:p>
          <a:endParaRPr lang="ja-JP" altLang="en-US" sz="1800">
            <a:latin typeface="ＭＳ ゴシック" panose="020B0609070205080204" pitchFamily="49" charset="-128"/>
            <a:ea typeface="ＭＳ ゴシック" panose="020B0609070205080204" pitchFamily="49" charset="-128"/>
          </a:endParaRPr>
        </a:p>
      </dgm:t>
    </dgm:pt>
    <dgm:pt modelId="{5F8B3A5B-6BE3-42EB-B1E8-51247B391882}">
      <dgm:prSet phldrT="[テキスト]" custT="1"/>
      <dgm:spPr/>
      <dgm:t>
        <a:bodyPr/>
        <a:lstStyle/>
        <a:p>
          <a:r>
            <a:rPr lang="ja-JP" altLang="en-US" sz="18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県レベル団体は医療対策課へ要望書を提出</a:t>
          </a:r>
        </a:p>
      </dgm:t>
    </dgm:pt>
    <dgm:pt modelId="{33FA17AB-24C0-45B5-8E41-0306C3A811AA}" type="parTrans" cxnId="{4F1C3B45-E69D-4CF8-A0E8-EC5054371A0B}">
      <dgm:prSet/>
      <dgm:spPr/>
      <dgm:t>
        <a:bodyPr/>
        <a:lstStyle/>
        <a:p>
          <a:endParaRPr lang="ja-JP" altLang="en-US" sz="1800">
            <a:latin typeface="ＭＳ ゴシック" panose="020B0609070205080204" pitchFamily="49" charset="-128"/>
            <a:ea typeface="ＭＳ ゴシック" panose="020B0609070205080204" pitchFamily="49" charset="-128"/>
          </a:endParaRPr>
        </a:p>
      </dgm:t>
    </dgm:pt>
    <dgm:pt modelId="{B68119D9-CC61-485A-BC23-9575D3D9FB7F}" type="sibTrans" cxnId="{4F1C3B45-E69D-4CF8-A0E8-EC5054371A0B}">
      <dgm:prSet/>
      <dgm:spPr/>
      <dgm:t>
        <a:bodyPr/>
        <a:lstStyle/>
        <a:p>
          <a:endParaRPr lang="ja-JP" altLang="en-US" sz="1800">
            <a:latin typeface="ＭＳ ゴシック" panose="020B0609070205080204" pitchFamily="49" charset="-128"/>
            <a:ea typeface="ＭＳ ゴシック" panose="020B0609070205080204" pitchFamily="49" charset="-128"/>
          </a:endParaRPr>
        </a:p>
      </dgm:t>
    </dgm:pt>
    <dgm:pt modelId="{C9C6473B-8F94-4FFE-B889-C658F352F359}">
      <dgm:prSet phldrT="[テキスト]" custT="1"/>
      <dgm:spPr/>
      <dgm:t>
        <a:bodyPr/>
        <a:lstStyle/>
        <a:p>
          <a:r>
            <a:rPr lang="ja-JP" altLang="en-US" sz="18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受付</a:t>
          </a:r>
        </a:p>
      </dgm:t>
    </dgm:pt>
    <dgm:pt modelId="{12BB72CE-1F7D-4AF9-AA57-1AE5E2424837}" type="parTrans" cxnId="{DE4781A9-0859-40AD-86EF-B3E46E1196E0}">
      <dgm:prSet/>
      <dgm:spPr/>
      <dgm:t>
        <a:bodyPr/>
        <a:lstStyle/>
        <a:p>
          <a:endParaRPr lang="ja-JP" altLang="en-US" sz="1800">
            <a:latin typeface="ＭＳ ゴシック" panose="020B0609070205080204" pitchFamily="49" charset="-128"/>
            <a:ea typeface="ＭＳ ゴシック" panose="020B0609070205080204" pitchFamily="49" charset="-128"/>
          </a:endParaRPr>
        </a:p>
      </dgm:t>
    </dgm:pt>
    <dgm:pt modelId="{F5F8B742-CCE3-4737-A8EE-B56E280AED72}" type="sibTrans" cxnId="{DE4781A9-0859-40AD-86EF-B3E46E1196E0}">
      <dgm:prSet/>
      <dgm:spPr/>
      <dgm:t>
        <a:bodyPr/>
        <a:lstStyle/>
        <a:p>
          <a:endParaRPr lang="ja-JP" altLang="en-US" sz="1800">
            <a:latin typeface="ＭＳ ゴシック" panose="020B0609070205080204" pitchFamily="49" charset="-128"/>
            <a:ea typeface="ＭＳ ゴシック" panose="020B0609070205080204" pitchFamily="49" charset="-128"/>
          </a:endParaRPr>
        </a:p>
      </dgm:t>
    </dgm:pt>
    <dgm:pt modelId="{E8ECF75B-025B-475D-87F5-35D8EBD3C615}">
      <dgm:prSet phldrT="[テキスト]" custT="1"/>
      <dgm:spPr/>
      <dgm:t>
        <a:bodyPr/>
        <a:lstStyle/>
        <a:p>
          <a:r>
            <a:rPr lang="ja-JP" altLang="en-US" sz="18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予算化</a:t>
          </a:r>
        </a:p>
      </dgm:t>
    </dgm:pt>
    <dgm:pt modelId="{92F33A16-5809-4B17-9833-4987323A9BA8}" type="parTrans" cxnId="{58C9982E-DA19-4D24-BBD5-B19A855B2E85}">
      <dgm:prSet/>
      <dgm:spPr/>
      <dgm:t>
        <a:bodyPr/>
        <a:lstStyle/>
        <a:p>
          <a:endParaRPr lang="ja-JP" altLang="en-US" sz="1800">
            <a:latin typeface="ＭＳ ゴシック" panose="020B0609070205080204" pitchFamily="49" charset="-128"/>
            <a:ea typeface="ＭＳ ゴシック" panose="020B0609070205080204" pitchFamily="49" charset="-128"/>
          </a:endParaRPr>
        </a:p>
      </dgm:t>
    </dgm:pt>
    <dgm:pt modelId="{4ACE5A12-BBB5-4988-96CA-0F9CC6E6E498}" type="sibTrans" cxnId="{58C9982E-DA19-4D24-BBD5-B19A855B2E85}">
      <dgm:prSet/>
      <dgm:spPr/>
      <dgm:t>
        <a:bodyPr/>
        <a:lstStyle/>
        <a:p>
          <a:endParaRPr lang="ja-JP" altLang="en-US" sz="1800">
            <a:latin typeface="ＭＳ ゴシック" panose="020B0609070205080204" pitchFamily="49" charset="-128"/>
            <a:ea typeface="ＭＳ ゴシック" panose="020B0609070205080204" pitchFamily="49" charset="-128"/>
          </a:endParaRPr>
        </a:p>
      </dgm:t>
    </dgm:pt>
    <dgm:pt modelId="{08ECB03D-64FA-4093-AD94-B846205A5D9A}">
      <dgm:prSet phldrT="[テキスト]" custT="1"/>
      <dgm:spPr/>
      <dgm:t>
        <a:bodyPr/>
        <a:lstStyle/>
        <a:p>
          <a:r>
            <a:rPr lang="ja-JP" altLang="en-US" sz="18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構想区域内関係者は、</a:t>
          </a:r>
          <a:r>
            <a:rPr lang="ja-JP" altLang="en-US" sz="1800" b="0" u="none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郡市医師会等を経由</a:t>
          </a:r>
          <a:r>
            <a:rPr lang="ja-JP" altLang="en-US" sz="18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し、各保健所へ要望書を提出</a:t>
          </a:r>
        </a:p>
      </dgm:t>
    </dgm:pt>
    <dgm:pt modelId="{CA21580E-C368-4437-8AEA-E1CB3DE57B0C}" type="parTrans" cxnId="{8A58BE40-4208-41FC-893C-47984BA6807A}">
      <dgm:prSet/>
      <dgm:spPr/>
      <dgm:t>
        <a:bodyPr/>
        <a:lstStyle/>
        <a:p>
          <a:endParaRPr lang="ja-JP" altLang="en-US" sz="1800">
            <a:latin typeface="ＭＳ ゴシック" panose="020B0609070205080204" pitchFamily="49" charset="-128"/>
            <a:ea typeface="ＭＳ ゴシック" panose="020B0609070205080204" pitchFamily="49" charset="-128"/>
          </a:endParaRPr>
        </a:p>
      </dgm:t>
    </dgm:pt>
    <dgm:pt modelId="{256D119D-A9F8-4BE2-9210-7F7977A12BA4}" type="sibTrans" cxnId="{8A58BE40-4208-41FC-893C-47984BA6807A}">
      <dgm:prSet/>
      <dgm:spPr/>
      <dgm:t>
        <a:bodyPr/>
        <a:lstStyle/>
        <a:p>
          <a:endParaRPr lang="ja-JP" altLang="en-US" sz="1800">
            <a:latin typeface="ＭＳ ゴシック" panose="020B0609070205080204" pitchFamily="49" charset="-128"/>
            <a:ea typeface="ＭＳ ゴシック" panose="020B0609070205080204" pitchFamily="49" charset="-128"/>
          </a:endParaRPr>
        </a:p>
      </dgm:t>
    </dgm:pt>
    <dgm:pt modelId="{C05D32E8-7470-4865-AE02-5402268C89FA}">
      <dgm:prSet custT="1"/>
      <dgm:spPr/>
      <dgm:t>
        <a:bodyPr/>
        <a:lstStyle/>
        <a:p>
          <a:r>
            <a:rPr lang="ja-JP" altLang="en-US" sz="18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新規事業は保健所、事業担当課、医療対策課で事前調整</a:t>
          </a:r>
          <a:r>
            <a:rPr lang="en-US" altLang="ja-JP" sz="18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(</a:t>
          </a:r>
          <a:r>
            <a:rPr lang="ja-JP" altLang="en-US" sz="18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基金充当の適否</a:t>
          </a:r>
          <a:r>
            <a:rPr lang="en-US" altLang="ja-JP" sz="18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)</a:t>
          </a:r>
          <a:endParaRPr lang="ja-JP" altLang="en-US" sz="1800" dirty="0">
            <a:latin typeface="ＭＳ ゴシック" panose="020B0609070205080204" pitchFamily="49" charset="-128"/>
            <a:ea typeface="ＭＳ ゴシック" panose="020B0609070205080204" pitchFamily="49" charset="-128"/>
          </a:endParaRPr>
        </a:p>
      </dgm:t>
    </dgm:pt>
    <dgm:pt modelId="{427D8C29-4402-4593-8D01-45E9912E112B}" type="parTrans" cxnId="{1643952B-A58C-412A-9A49-6E0872D8AD8B}">
      <dgm:prSet/>
      <dgm:spPr/>
      <dgm:t>
        <a:bodyPr/>
        <a:lstStyle/>
        <a:p>
          <a:endParaRPr lang="ja-JP" altLang="en-US" sz="1800">
            <a:latin typeface="ＭＳ ゴシック" panose="020B0609070205080204" pitchFamily="49" charset="-128"/>
            <a:ea typeface="ＭＳ ゴシック" panose="020B0609070205080204" pitchFamily="49" charset="-128"/>
          </a:endParaRPr>
        </a:p>
      </dgm:t>
    </dgm:pt>
    <dgm:pt modelId="{953CF50E-06E8-4E84-8E97-E0DF6236DF11}" type="sibTrans" cxnId="{1643952B-A58C-412A-9A49-6E0872D8AD8B}">
      <dgm:prSet/>
      <dgm:spPr/>
      <dgm:t>
        <a:bodyPr/>
        <a:lstStyle/>
        <a:p>
          <a:endParaRPr lang="ja-JP" altLang="en-US" sz="1800">
            <a:latin typeface="ＭＳ ゴシック" panose="020B0609070205080204" pitchFamily="49" charset="-128"/>
            <a:ea typeface="ＭＳ ゴシック" panose="020B0609070205080204" pitchFamily="49" charset="-128"/>
          </a:endParaRPr>
        </a:p>
      </dgm:t>
    </dgm:pt>
    <dgm:pt modelId="{8C86E642-FFD1-48D4-9E88-CF82C253587C}">
      <dgm:prSet custT="1"/>
      <dgm:spPr/>
      <dgm:t>
        <a:bodyPr/>
        <a:lstStyle/>
        <a:p>
          <a:r>
            <a:rPr lang="ja-JP" altLang="en-US" sz="18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要望の評価案を作成して調整会議に付議。結果を医療対策課に送付</a:t>
          </a:r>
        </a:p>
      </dgm:t>
    </dgm:pt>
    <dgm:pt modelId="{ACBBC2AE-248B-4AF0-A751-7EFC64A636AF}" type="parTrans" cxnId="{D213784B-D731-48B5-B156-013BBE867F60}">
      <dgm:prSet/>
      <dgm:spPr/>
      <dgm:t>
        <a:bodyPr/>
        <a:lstStyle/>
        <a:p>
          <a:endParaRPr lang="ja-JP" altLang="en-US" sz="1800">
            <a:latin typeface="ＭＳ ゴシック" panose="020B0609070205080204" pitchFamily="49" charset="-128"/>
            <a:ea typeface="ＭＳ ゴシック" panose="020B0609070205080204" pitchFamily="49" charset="-128"/>
          </a:endParaRPr>
        </a:p>
      </dgm:t>
    </dgm:pt>
    <dgm:pt modelId="{5733B4B2-A645-4014-B4BF-C6AF582F104C}" type="sibTrans" cxnId="{D213784B-D731-48B5-B156-013BBE867F60}">
      <dgm:prSet/>
      <dgm:spPr/>
      <dgm:t>
        <a:bodyPr/>
        <a:lstStyle/>
        <a:p>
          <a:endParaRPr lang="ja-JP" altLang="en-US" sz="1800">
            <a:latin typeface="ＭＳ ゴシック" panose="020B0609070205080204" pitchFamily="49" charset="-128"/>
            <a:ea typeface="ＭＳ ゴシック" panose="020B0609070205080204" pitchFamily="49" charset="-128"/>
          </a:endParaRPr>
        </a:p>
      </dgm:t>
    </dgm:pt>
    <dgm:pt modelId="{29BF735B-3E69-4374-8037-E35F9E9C44FD}">
      <dgm:prSet custT="1"/>
      <dgm:spPr/>
      <dgm:t>
        <a:bodyPr/>
        <a:lstStyle/>
        <a:p>
          <a:r>
            <a:rPr lang="ja-JP" altLang="en-US" sz="18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推進戦略会議の開催結果を踏まえて予算化を検討</a:t>
          </a:r>
        </a:p>
      </dgm:t>
    </dgm:pt>
    <dgm:pt modelId="{EC76A8E0-4CCE-427A-A690-E80227B8B837}" type="parTrans" cxnId="{687A6814-880A-45BC-BD8F-6A0498AA2225}">
      <dgm:prSet/>
      <dgm:spPr/>
      <dgm:t>
        <a:bodyPr/>
        <a:lstStyle/>
        <a:p>
          <a:endParaRPr lang="ja-JP" altLang="en-US" sz="1800">
            <a:latin typeface="ＭＳ ゴシック" panose="020B0609070205080204" pitchFamily="49" charset="-128"/>
            <a:ea typeface="ＭＳ ゴシック" panose="020B0609070205080204" pitchFamily="49" charset="-128"/>
          </a:endParaRPr>
        </a:p>
      </dgm:t>
    </dgm:pt>
    <dgm:pt modelId="{9EF540D8-60C0-4247-AD5B-E05F658C62EC}" type="sibTrans" cxnId="{687A6814-880A-45BC-BD8F-6A0498AA2225}">
      <dgm:prSet/>
      <dgm:spPr/>
      <dgm:t>
        <a:bodyPr/>
        <a:lstStyle/>
        <a:p>
          <a:endParaRPr lang="ja-JP" altLang="en-US" sz="1800">
            <a:latin typeface="ＭＳ ゴシック" panose="020B0609070205080204" pitchFamily="49" charset="-128"/>
            <a:ea typeface="ＭＳ ゴシック" panose="020B0609070205080204" pitchFamily="49" charset="-128"/>
          </a:endParaRPr>
        </a:p>
      </dgm:t>
    </dgm:pt>
    <dgm:pt modelId="{E3AD414E-E8AA-40B0-B29A-05C42B79B725}">
      <dgm:prSet phldrT="[テキスト]" custT="1"/>
      <dgm:spPr/>
      <dgm:t>
        <a:bodyPr/>
        <a:lstStyle/>
        <a:p>
          <a:r>
            <a:rPr lang="ja-JP" altLang="en-US" sz="18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提出された各調整会議の結果と県レベル団体の要望を合わせて、基金事業要望全体を推進戦略会議に付議</a:t>
          </a:r>
        </a:p>
      </dgm:t>
    </dgm:pt>
    <dgm:pt modelId="{E2DA4CE3-F8EA-4504-9556-7455155ABD30}" type="parTrans" cxnId="{E733DCBA-F2F8-4711-97D3-2C911FEA7A59}">
      <dgm:prSet/>
      <dgm:spPr/>
      <dgm:t>
        <a:bodyPr/>
        <a:lstStyle/>
        <a:p>
          <a:endParaRPr kumimoji="1" lang="ja-JP" altLang="en-US"/>
        </a:p>
      </dgm:t>
    </dgm:pt>
    <dgm:pt modelId="{72C565DB-982A-42BC-AFF4-15F07636969B}" type="sibTrans" cxnId="{E733DCBA-F2F8-4711-97D3-2C911FEA7A59}">
      <dgm:prSet/>
      <dgm:spPr/>
      <dgm:t>
        <a:bodyPr/>
        <a:lstStyle/>
        <a:p>
          <a:endParaRPr kumimoji="1" lang="ja-JP" altLang="en-US"/>
        </a:p>
      </dgm:t>
    </dgm:pt>
    <dgm:pt modelId="{18CFD7F2-37BA-479A-A8A2-6E6D37AE68C3}" type="pres">
      <dgm:prSet presAssocID="{0D56CFB5-891B-4105-B648-67F0F845F67A}" presName="linearFlow" presStyleCnt="0">
        <dgm:presLayoutVars>
          <dgm:dir/>
          <dgm:animLvl val="lvl"/>
          <dgm:resizeHandles val="exact"/>
        </dgm:presLayoutVars>
      </dgm:prSet>
      <dgm:spPr/>
    </dgm:pt>
    <dgm:pt modelId="{9848610D-8155-401E-803C-0454F8A58E0C}" type="pres">
      <dgm:prSet presAssocID="{D1D1E01D-E513-4440-AF70-E431EA9C0634}" presName="composite" presStyleCnt="0"/>
      <dgm:spPr/>
    </dgm:pt>
    <dgm:pt modelId="{360B520A-6C93-4932-B378-A496F1A41016}" type="pres">
      <dgm:prSet presAssocID="{D1D1E01D-E513-4440-AF70-E431EA9C0634}" presName="parentText" presStyleLbl="alignNode1" presStyleIdx="0" presStyleCnt="5">
        <dgm:presLayoutVars>
          <dgm:chMax val="1"/>
          <dgm:bulletEnabled val="1"/>
        </dgm:presLayoutVars>
      </dgm:prSet>
      <dgm:spPr/>
    </dgm:pt>
    <dgm:pt modelId="{8E3790DA-610B-437D-9255-95B2E8C9ABEA}" type="pres">
      <dgm:prSet presAssocID="{D1D1E01D-E513-4440-AF70-E431EA9C0634}" presName="descendantText" presStyleLbl="alignAcc1" presStyleIdx="0" presStyleCnt="5" custScaleY="99582">
        <dgm:presLayoutVars>
          <dgm:bulletEnabled val="1"/>
        </dgm:presLayoutVars>
      </dgm:prSet>
      <dgm:spPr/>
    </dgm:pt>
    <dgm:pt modelId="{926F32C5-A0E8-45DC-82D4-2AE97A14FE2E}" type="pres">
      <dgm:prSet presAssocID="{83A42426-18CB-4BF8-AAFD-D645C0779A8E}" presName="sp" presStyleCnt="0"/>
      <dgm:spPr/>
    </dgm:pt>
    <dgm:pt modelId="{24B3747C-1A13-4313-966B-F94C1E71E645}" type="pres">
      <dgm:prSet presAssocID="{C9C6473B-8F94-4FFE-B889-C658F352F359}" presName="composite" presStyleCnt="0"/>
      <dgm:spPr/>
    </dgm:pt>
    <dgm:pt modelId="{E3970517-2053-4E05-92FB-1EBD07DCE13C}" type="pres">
      <dgm:prSet presAssocID="{C9C6473B-8F94-4FFE-B889-C658F352F359}" presName="parentText" presStyleLbl="alignNode1" presStyleIdx="1" presStyleCnt="5">
        <dgm:presLayoutVars>
          <dgm:chMax val="1"/>
          <dgm:bulletEnabled val="1"/>
        </dgm:presLayoutVars>
      </dgm:prSet>
      <dgm:spPr/>
    </dgm:pt>
    <dgm:pt modelId="{DEDEAB27-C4C8-4658-AA6E-B2400FB1207D}" type="pres">
      <dgm:prSet presAssocID="{C9C6473B-8F94-4FFE-B889-C658F352F359}" presName="descendantText" presStyleLbl="alignAcc1" presStyleIdx="1" presStyleCnt="5">
        <dgm:presLayoutVars>
          <dgm:bulletEnabled val="1"/>
        </dgm:presLayoutVars>
      </dgm:prSet>
      <dgm:spPr/>
    </dgm:pt>
    <dgm:pt modelId="{73E3FC8C-894E-4B3E-A91E-5D0AED74D79A}" type="pres">
      <dgm:prSet presAssocID="{F5F8B742-CCE3-4737-A8EE-B56E280AED72}" presName="sp" presStyleCnt="0"/>
      <dgm:spPr/>
    </dgm:pt>
    <dgm:pt modelId="{8C59CE79-92B6-44C1-8787-6DFB56009E38}" type="pres">
      <dgm:prSet presAssocID="{BE3238BC-76CA-4B6C-9BDD-5F0A50389836}" presName="composite" presStyleCnt="0"/>
      <dgm:spPr/>
    </dgm:pt>
    <dgm:pt modelId="{854C1D89-A9D6-434F-9A60-957893793582}" type="pres">
      <dgm:prSet presAssocID="{BE3238BC-76CA-4B6C-9BDD-5F0A50389836}" presName="parentText" presStyleLbl="alignNode1" presStyleIdx="2" presStyleCnt="5">
        <dgm:presLayoutVars>
          <dgm:chMax val="1"/>
          <dgm:bulletEnabled val="1"/>
        </dgm:presLayoutVars>
      </dgm:prSet>
      <dgm:spPr/>
    </dgm:pt>
    <dgm:pt modelId="{151421D1-B93C-4B57-9C9D-A3D9D4A5E7FE}" type="pres">
      <dgm:prSet presAssocID="{BE3238BC-76CA-4B6C-9BDD-5F0A50389836}" presName="descendantText" presStyleLbl="alignAcc1" presStyleIdx="2" presStyleCnt="5" custScaleY="132826">
        <dgm:presLayoutVars>
          <dgm:bulletEnabled val="1"/>
        </dgm:presLayoutVars>
      </dgm:prSet>
      <dgm:spPr/>
    </dgm:pt>
    <dgm:pt modelId="{6328305C-28C0-41C0-B719-8AC6DEDEF773}" type="pres">
      <dgm:prSet presAssocID="{B4F9E528-6EC9-4761-9050-724FCE42B843}" presName="sp" presStyleCnt="0"/>
      <dgm:spPr/>
    </dgm:pt>
    <dgm:pt modelId="{69267C09-CC42-474E-8D6C-34D8960A7F99}" type="pres">
      <dgm:prSet presAssocID="{134D9A10-4A79-4D2C-9F7C-58F7E1965360}" presName="composite" presStyleCnt="0"/>
      <dgm:spPr/>
    </dgm:pt>
    <dgm:pt modelId="{B6EA3BF5-8895-4DD9-929A-F87B09EA6135}" type="pres">
      <dgm:prSet presAssocID="{134D9A10-4A79-4D2C-9F7C-58F7E1965360}" presName="parentText" presStyleLbl="alignNode1" presStyleIdx="3" presStyleCnt="5">
        <dgm:presLayoutVars>
          <dgm:chMax val="1"/>
          <dgm:bulletEnabled val="1"/>
        </dgm:presLayoutVars>
      </dgm:prSet>
      <dgm:spPr/>
    </dgm:pt>
    <dgm:pt modelId="{6B9AF700-F00F-46DE-B350-EDE99901AF1A}" type="pres">
      <dgm:prSet presAssocID="{134D9A10-4A79-4D2C-9F7C-58F7E1965360}" presName="descendantText" presStyleLbl="alignAcc1" presStyleIdx="3" presStyleCnt="5">
        <dgm:presLayoutVars>
          <dgm:bulletEnabled val="1"/>
        </dgm:presLayoutVars>
      </dgm:prSet>
      <dgm:spPr/>
    </dgm:pt>
    <dgm:pt modelId="{B293BEA2-62A1-45AB-A93C-234A81BD9667}" type="pres">
      <dgm:prSet presAssocID="{D470ACC4-300C-4C03-B478-4BCE5CD9AAB9}" presName="sp" presStyleCnt="0"/>
      <dgm:spPr/>
    </dgm:pt>
    <dgm:pt modelId="{FB345833-C421-4801-A18A-3B9C81E91D80}" type="pres">
      <dgm:prSet presAssocID="{E8ECF75B-025B-475D-87F5-35D8EBD3C615}" presName="composite" presStyleCnt="0"/>
      <dgm:spPr/>
    </dgm:pt>
    <dgm:pt modelId="{0B87A3A5-6ED3-47D5-9680-7B44BC477C50}" type="pres">
      <dgm:prSet presAssocID="{E8ECF75B-025B-475D-87F5-35D8EBD3C615}" presName="parentText" presStyleLbl="alignNode1" presStyleIdx="4" presStyleCnt="5">
        <dgm:presLayoutVars>
          <dgm:chMax val="1"/>
          <dgm:bulletEnabled val="1"/>
        </dgm:presLayoutVars>
      </dgm:prSet>
      <dgm:spPr/>
    </dgm:pt>
    <dgm:pt modelId="{7EDF348C-CA0F-4360-9C09-886CA919D452}" type="pres">
      <dgm:prSet presAssocID="{E8ECF75B-025B-475D-87F5-35D8EBD3C615}" presName="descendantText" presStyleLbl="alignAcc1" presStyleIdx="4" presStyleCnt="5">
        <dgm:presLayoutVars>
          <dgm:bulletEnabled val="1"/>
        </dgm:presLayoutVars>
      </dgm:prSet>
      <dgm:spPr/>
    </dgm:pt>
  </dgm:ptLst>
  <dgm:cxnLst>
    <dgm:cxn modelId="{AB9B110D-B92A-4942-8B5A-1C86A849D7DC}" type="presOf" srcId="{0D56CFB5-891B-4105-B648-67F0F845F67A}" destId="{18CFD7F2-37BA-479A-A8A2-6E6D37AE68C3}" srcOrd="0" destOrd="0" presId="urn:microsoft.com/office/officeart/2005/8/layout/chevron2"/>
    <dgm:cxn modelId="{6BE7D713-35D3-4AD5-8D99-24A71AB4DEAD}" type="presOf" srcId="{8C86E642-FFD1-48D4-9E88-CF82C253587C}" destId="{151421D1-B93C-4B57-9C9D-A3D9D4A5E7FE}" srcOrd="0" destOrd="2" presId="urn:microsoft.com/office/officeart/2005/8/layout/chevron2"/>
    <dgm:cxn modelId="{687A6814-880A-45BC-BD8F-6A0498AA2225}" srcId="{E8ECF75B-025B-475D-87F5-35D8EBD3C615}" destId="{29BF735B-3E69-4374-8037-E35F9E9C44FD}" srcOrd="0" destOrd="0" parTransId="{EC76A8E0-4CCE-427A-A690-E80227B8B837}" sibTransId="{9EF540D8-60C0-4247-AD5B-E05F658C62EC}"/>
    <dgm:cxn modelId="{1643952B-A58C-412A-9A49-6E0872D8AD8B}" srcId="{BE3238BC-76CA-4B6C-9BDD-5F0A50389836}" destId="{C05D32E8-7470-4865-AE02-5402268C89FA}" srcOrd="1" destOrd="0" parTransId="{427D8C29-4402-4593-8D01-45E9912E112B}" sibTransId="{953CF50E-06E8-4E84-8E97-E0DF6236DF11}"/>
    <dgm:cxn modelId="{58C9982E-DA19-4D24-BBD5-B19A855B2E85}" srcId="{0D56CFB5-891B-4105-B648-67F0F845F67A}" destId="{E8ECF75B-025B-475D-87F5-35D8EBD3C615}" srcOrd="4" destOrd="0" parTransId="{92F33A16-5809-4B17-9833-4987323A9BA8}" sibTransId="{4ACE5A12-BBB5-4988-96CA-0F9CC6E6E498}"/>
    <dgm:cxn modelId="{179B813A-EC96-4CFF-8DD6-56583A65F2A6}" srcId="{BE3238BC-76CA-4B6C-9BDD-5F0A50389836}" destId="{AAB4E648-8569-4AE2-B0D5-0116B5BEA1C3}" srcOrd="0" destOrd="0" parTransId="{B0F91186-EBFB-4D2F-86F4-E9A7A4905C5D}" sibTransId="{EE6F718D-DC2E-49C5-882B-E8C8FFC5CA86}"/>
    <dgm:cxn modelId="{300F503B-E1A3-4DEB-9877-F912EED4C3CD}" type="presOf" srcId="{5F8B3A5B-6BE3-42EB-B1E8-51247B391882}" destId="{DEDEAB27-C4C8-4658-AA6E-B2400FB1207D}" srcOrd="0" destOrd="0" presId="urn:microsoft.com/office/officeart/2005/8/layout/chevron2"/>
    <dgm:cxn modelId="{8A58BE40-4208-41FC-893C-47984BA6807A}" srcId="{C9C6473B-8F94-4FFE-B889-C658F352F359}" destId="{08ECB03D-64FA-4093-AD94-B846205A5D9A}" srcOrd="1" destOrd="0" parTransId="{CA21580E-C368-4437-8AEA-E1CB3DE57B0C}" sibTransId="{256D119D-A9F8-4BE2-9210-7F7977A12BA4}"/>
    <dgm:cxn modelId="{C72DF764-B07B-46EF-A636-DC82EB3195E2}" type="presOf" srcId="{54A11DC0-4815-45E5-B296-C96360E21A31}" destId="{8E3790DA-610B-437D-9255-95B2E8C9ABEA}" srcOrd="0" destOrd="0" presId="urn:microsoft.com/office/officeart/2005/8/layout/chevron2"/>
    <dgm:cxn modelId="{4F1C3B45-E69D-4CF8-A0E8-EC5054371A0B}" srcId="{C9C6473B-8F94-4FFE-B889-C658F352F359}" destId="{5F8B3A5B-6BE3-42EB-B1E8-51247B391882}" srcOrd="0" destOrd="0" parTransId="{33FA17AB-24C0-45B5-8E41-0306C3A811AA}" sibTransId="{B68119D9-CC61-485A-BC23-9575D3D9FB7F}"/>
    <dgm:cxn modelId="{FCA4A767-BA9D-4955-88E8-428D7483F207}" type="presOf" srcId="{E8ECF75B-025B-475D-87F5-35D8EBD3C615}" destId="{0B87A3A5-6ED3-47D5-9680-7B44BC477C50}" srcOrd="0" destOrd="0" presId="urn:microsoft.com/office/officeart/2005/8/layout/chevron2"/>
    <dgm:cxn modelId="{D213784B-D731-48B5-B156-013BBE867F60}" srcId="{BE3238BC-76CA-4B6C-9BDD-5F0A50389836}" destId="{8C86E642-FFD1-48D4-9E88-CF82C253587C}" srcOrd="2" destOrd="0" parTransId="{ACBBC2AE-248B-4AF0-A751-7EFC64A636AF}" sibTransId="{5733B4B2-A645-4014-B4BF-C6AF582F104C}"/>
    <dgm:cxn modelId="{D88B4F4E-6EB8-40E1-9C40-A82FF35E0D00}" type="presOf" srcId="{29BF735B-3E69-4374-8037-E35F9E9C44FD}" destId="{7EDF348C-CA0F-4360-9C09-886CA919D452}" srcOrd="0" destOrd="0" presId="urn:microsoft.com/office/officeart/2005/8/layout/chevron2"/>
    <dgm:cxn modelId="{57362B74-084B-4C36-9ED5-782EE8B4BC2F}" type="presOf" srcId="{E3AD414E-E8AA-40B0-B29A-05C42B79B725}" destId="{6B9AF700-F00F-46DE-B350-EDE99901AF1A}" srcOrd="0" destOrd="0" presId="urn:microsoft.com/office/officeart/2005/8/layout/chevron2"/>
    <dgm:cxn modelId="{7D13C18B-AE5B-4574-8084-E3F9FF4CEDF2}" srcId="{0D56CFB5-891B-4105-B648-67F0F845F67A}" destId="{134D9A10-4A79-4D2C-9F7C-58F7E1965360}" srcOrd="3" destOrd="0" parTransId="{F5207613-B4A1-4B7F-BAC2-632F99321A31}" sibTransId="{D470ACC4-300C-4C03-B478-4BCE5CD9AAB9}"/>
    <dgm:cxn modelId="{8755F08C-8477-434D-BDDA-989A5C021EAF}" type="presOf" srcId="{BE3238BC-76CA-4B6C-9BDD-5F0A50389836}" destId="{854C1D89-A9D6-434F-9A60-957893793582}" srcOrd="0" destOrd="0" presId="urn:microsoft.com/office/officeart/2005/8/layout/chevron2"/>
    <dgm:cxn modelId="{A538CC92-9BFD-4AE7-91DA-C0C47A2FDD6C}" type="presOf" srcId="{134D9A10-4A79-4D2C-9F7C-58F7E1965360}" destId="{B6EA3BF5-8895-4DD9-929A-F87B09EA6135}" srcOrd="0" destOrd="0" presId="urn:microsoft.com/office/officeart/2005/8/layout/chevron2"/>
    <dgm:cxn modelId="{C3547D9A-8259-4586-BC7C-128578EB164E}" srcId="{0D56CFB5-891B-4105-B648-67F0F845F67A}" destId="{D1D1E01D-E513-4440-AF70-E431EA9C0634}" srcOrd="0" destOrd="0" parTransId="{79715509-B70C-4067-89F2-C4E0584F25FC}" sibTransId="{83A42426-18CB-4BF8-AAFD-D645C0779A8E}"/>
    <dgm:cxn modelId="{DE4781A9-0859-40AD-86EF-B3E46E1196E0}" srcId="{0D56CFB5-891B-4105-B648-67F0F845F67A}" destId="{C9C6473B-8F94-4FFE-B889-C658F352F359}" srcOrd="1" destOrd="0" parTransId="{12BB72CE-1F7D-4AF9-AA57-1AE5E2424837}" sibTransId="{F5F8B742-CCE3-4737-A8EE-B56E280AED72}"/>
    <dgm:cxn modelId="{35515FAE-4400-43B3-9538-F564E7625074}" type="presOf" srcId="{AAB4E648-8569-4AE2-B0D5-0116B5BEA1C3}" destId="{151421D1-B93C-4B57-9C9D-A3D9D4A5E7FE}" srcOrd="0" destOrd="0" presId="urn:microsoft.com/office/officeart/2005/8/layout/chevron2"/>
    <dgm:cxn modelId="{E733DCBA-F2F8-4711-97D3-2C911FEA7A59}" srcId="{134D9A10-4A79-4D2C-9F7C-58F7E1965360}" destId="{E3AD414E-E8AA-40B0-B29A-05C42B79B725}" srcOrd="0" destOrd="0" parTransId="{E2DA4CE3-F8EA-4504-9556-7455155ABD30}" sibTransId="{72C565DB-982A-42BC-AFF4-15F07636969B}"/>
    <dgm:cxn modelId="{A09944CA-E18A-4769-9AB8-94C702C2870C}" type="presOf" srcId="{C05D32E8-7470-4865-AE02-5402268C89FA}" destId="{151421D1-B93C-4B57-9C9D-A3D9D4A5E7FE}" srcOrd="0" destOrd="1" presId="urn:microsoft.com/office/officeart/2005/8/layout/chevron2"/>
    <dgm:cxn modelId="{EA9225D9-0702-4B9C-975A-9D99F36C7BAC}" type="presOf" srcId="{08ECB03D-64FA-4093-AD94-B846205A5D9A}" destId="{DEDEAB27-C4C8-4658-AA6E-B2400FB1207D}" srcOrd="0" destOrd="1" presId="urn:microsoft.com/office/officeart/2005/8/layout/chevron2"/>
    <dgm:cxn modelId="{848B2AEA-7F2A-4FE8-8AF9-3DBF06A14AC5}" type="presOf" srcId="{C9C6473B-8F94-4FFE-B889-C658F352F359}" destId="{E3970517-2053-4E05-92FB-1EBD07DCE13C}" srcOrd="0" destOrd="0" presId="urn:microsoft.com/office/officeart/2005/8/layout/chevron2"/>
    <dgm:cxn modelId="{7BA85DEE-BFA9-4637-8F97-2105BC4BA4DB}" type="presOf" srcId="{D1D1E01D-E513-4440-AF70-E431EA9C0634}" destId="{360B520A-6C93-4932-B378-A496F1A41016}" srcOrd="0" destOrd="0" presId="urn:microsoft.com/office/officeart/2005/8/layout/chevron2"/>
    <dgm:cxn modelId="{D47ECFF3-F69C-4017-B167-62D4D3F0BAF0}" srcId="{0D56CFB5-891B-4105-B648-67F0F845F67A}" destId="{BE3238BC-76CA-4B6C-9BDD-5F0A50389836}" srcOrd="2" destOrd="0" parTransId="{93F58114-C4DA-4F0B-9A2A-93B58B2A49FF}" sibTransId="{B4F9E528-6EC9-4761-9050-724FCE42B843}"/>
    <dgm:cxn modelId="{078E8AFB-D751-4C5E-A512-6E97CA0B26CA}" srcId="{D1D1E01D-E513-4440-AF70-E431EA9C0634}" destId="{54A11DC0-4815-45E5-B296-C96360E21A31}" srcOrd="0" destOrd="0" parTransId="{5E54F6C5-1850-49EF-8421-1DBC612B087B}" sibTransId="{2167181C-39CB-488B-9152-971B4D02E492}"/>
    <dgm:cxn modelId="{A95FF087-41A7-4803-9E66-D26F11954216}" type="presParOf" srcId="{18CFD7F2-37BA-479A-A8A2-6E6D37AE68C3}" destId="{9848610D-8155-401E-803C-0454F8A58E0C}" srcOrd="0" destOrd="0" presId="urn:microsoft.com/office/officeart/2005/8/layout/chevron2"/>
    <dgm:cxn modelId="{1B688F64-7C2D-49A6-9E09-5B4555444AD5}" type="presParOf" srcId="{9848610D-8155-401E-803C-0454F8A58E0C}" destId="{360B520A-6C93-4932-B378-A496F1A41016}" srcOrd="0" destOrd="0" presId="urn:microsoft.com/office/officeart/2005/8/layout/chevron2"/>
    <dgm:cxn modelId="{5D7CCC82-7922-49A9-AD92-9BD1BA07360C}" type="presParOf" srcId="{9848610D-8155-401E-803C-0454F8A58E0C}" destId="{8E3790DA-610B-437D-9255-95B2E8C9ABEA}" srcOrd="1" destOrd="0" presId="urn:microsoft.com/office/officeart/2005/8/layout/chevron2"/>
    <dgm:cxn modelId="{D5F75BFD-D751-4AB3-BF83-5A7C83C45964}" type="presParOf" srcId="{18CFD7F2-37BA-479A-A8A2-6E6D37AE68C3}" destId="{926F32C5-A0E8-45DC-82D4-2AE97A14FE2E}" srcOrd="1" destOrd="0" presId="urn:microsoft.com/office/officeart/2005/8/layout/chevron2"/>
    <dgm:cxn modelId="{4F37F18A-0E2F-45AF-A8BC-71D4EDAE83F9}" type="presParOf" srcId="{18CFD7F2-37BA-479A-A8A2-6E6D37AE68C3}" destId="{24B3747C-1A13-4313-966B-F94C1E71E645}" srcOrd="2" destOrd="0" presId="urn:microsoft.com/office/officeart/2005/8/layout/chevron2"/>
    <dgm:cxn modelId="{5AE0DAC6-7D96-4C10-B0F8-B7077DD5AD92}" type="presParOf" srcId="{24B3747C-1A13-4313-966B-F94C1E71E645}" destId="{E3970517-2053-4E05-92FB-1EBD07DCE13C}" srcOrd="0" destOrd="0" presId="urn:microsoft.com/office/officeart/2005/8/layout/chevron2"/>
    <dgm:cxn modelId="{40237EC5-CAE9-479C-85D2-98D50CB98351}" type="presParOf" srcId="{24B3747C-1A13-4313-966B-F94C1E71E645}" destId="{DEDEAB27-C4C8-4658-AA6E-B2400FB1207D}" srcOrd="1" destOrd="0" presId="urn:microsoft.com/office/officeart/2005/8/layout/chevron2"/>
    <dgm:cxn modelId="{EF6DF7C2-8870-4C98-A5DE-72E93FB7C114}" type="presParOf" srcId="{18CFD7F2-37BA-479A-A8A2-6E6D37AE68C3}" destId="{73E3FC8C-894E-4B3E-A91E-5D0AED74D79A}" srcOrd="3" destOrd="0" presId="urn:microsoft.com/office/officeart/2005/8/layout/chevron2"/>
    <dgm:cxn modelId="{B61A86BA-E88E-4510-A236-A7945B49B496}" type="presParOf" srcId="{18CFD7F2-37BA-479A-A8A2-6E6D37AE68C3}" destId="{8C59CE79-92B6-44C1-8787-6DFB56009E38}" srcOrd="4" destOrd="0" presId="urn:microsoft.com/office/officeart/2005/8/layout/chevron2"/>
    <dgm:cxn modelId="{FE466006-C971-4E89-B5BB-160B4ABCB489}" type="presParOf" srcId="{8C59CE79-92B6-44C1-8787-6DFB56009E38}" destId="{854C1D89-A9D6-434F-9A60-957893793582}" srcOrd="0" destOrd="0" presId="urn:microsoft.com/office/officeart/2005/8/layout/chevron2"/>
    <dgm:cxn modelId="{0503D07A-2B2A-4726-AC24-AB55EFBE6D50}" type="presParOf" srcId="{8C59CE79-92B6-44C1-8787-6DFB56009E38}" destId="{151421D1-B93C-4B57-9C9D-A3D9D4A5E7FE}" srcOrd="1" destOrd="0" presId="urn:microsoft.com/office/officeart/2005/8/layout/chevron2"/>
    <dgm:cxn modelId="{6CA8B77B-200A-48BB-BA0B-FD66D85E8B77}" type="presParOf" srcId="{18CFD7F2-37BA-479A-A8A2-6E6D37AE68C3}" destId="{6328305C-28C0-41C0-B719-8AC6DEDEF773}" srcOrd="5" destOrd="0" presId="urn:microsoft.com/office/officeart/2005/8/layout/chevron2"/>
    <dgm:cxn modelId="{95ECA196-D911-4949-850A-52DC93F18D34}" type="presParOf" srcId="{18CFD7F2-37BA-479A-A8A2-6E6D37AE68C3}" destId="{69267C09-CC42-474E-8D6C-34D8960A7F99}" srcOrd="6" destOrd="0" presId="urn:microsoft.com/office/officeart/2005/8/layout/chevron2"/>
    <dgm:cxn modelId="{04E6CA38-CDD8-41B7-9386-BEC46C295F6E}" type="presParOf" srcId="{69267C09-CC42-474E-8D6C-34D8960A7F99}" destId="{B6EA3BF5-8895-4DD9-929A-F87B09EA6135}" srcOrd="0" destOrd="0" presId="urn:microsoft.com/office/officeart/2005/8/layout/chevron2"/>
    <dgm:cxn modelId="{5E77FAE2-A944-400F-B2A5-9AFF2C980BA2}" type="presParOf" srcId="{69267C09-CC42-474E-8D6C-34D8960A7F99}" destId="{6B9AF700-F00F-46DE-B350-EDE99901AF1A}" srcOrd="1" destOrd="0" presId="urn:microsoft.com/office/officeart/2005/8/layout/chevron2"/>
    <dgm:cxn modelId="{2ECE95C4-18E9-4511-8B7D-D3B508CF02D9}" type="presParOf" srcId="{18CFD7F2-37BA-479A-A8A2-6E6D37AE68C3}" destId="{B293BEA2-62A1-45AB-A93C-234A81BD9667}" srcOrd="7" destOrd="0" presId="urn:microsoft.com/office/officeart/2005/8/layout/chevron2"/>
    <dgm:cxn modelId="{E522FF95-AEA4-4F8B-B3C4-50DC58E6708D}" type="presParOf" srcId="{18CFD7F2-37BA-479A-A8A2-6E6D37AE68C3}" destId="{FB345833-C421-4801-A18A-3B9C81E91D80}" srcOrd="8" destOrd="0" presId="urn:microsoft.com/office/officeart/2005/8/layout/chevron2"/>
    <dgm:cxn modelId="{93DE69A3-B1A7-4880-AB70-76267119B78D}" type="presParOf" srcId="{FB345833-C421-4801-A18A-3B9C81E91D80}" destId="{0B87A3A5-6ED3-47D5-9680-7B44BC477C50}" srcOrd="0" destOrd="0" presId="urn:microsoft.com/office/officeart/2005/8/layout/chevron2"/>
    <dgm:cxn modelId="{F6BAE2A7-0BE9-4D9B-8B8C-9C7A15BFA54D}" type="presParOf" srcId="{FB345833-C421-4801-A18A-3B9C81E91D80}" destId="{7EDF348C-CA0F-4360-9C09-886CA919D45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0B520A-6C93-4932-B378-A496F1A41016}">
      <dsp:nvSpPr>
        <dsp:cNvPr id="0" name=""/>
        <dsp:cNvSpPr/>
      </dsp:nvSpPr>
      <dsp:spPr>
        <a:xfrm rot="5400000">
          <a:off x="-194368" y="205979"/>
          <a:ext cx="1295788" cy="907051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800" kern="12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照会</a:t>
          </a:r>
        </a:p>
      </dsp:txBody>
      <dsp:txXfrm rot="-5400000">
        <a:off x="1" y="465137"/>
        <a:ext cx="907051" cy="388737"/>
      </dsp:txXfrm>
    </dsp:sp>
    <dsp:sp modelId="{8E3790DA-610B-437D-9255-95B2E8C9ABEA}">
      <dsp:nvSpPr>
        <dsp:cNvPr id="0" name=""/>
        <dsp:cNvSpPr/>
      </dsp:nvSpPr>
      <dsp:spPr>
        <a:xfrm rot="5400000">
          <a:off x="4444155" y="-3523731"/>
          <a:ext cx="838741" cy="79129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800" kern="12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医療対策課から関係機関へ要望照会（県レベル団体から会員等に周知依頼含む）</a:t>
          </a:r>
        </a:p>
      </dsp:txBody>
      <dsp:txXfrm rot="-5400000">
        <a:off x="907052" y="54316"/>
        <a:ext cx="7872004" cy="756853"/>
      </dsp:txXfrm>
    </dsp:sp>
    <dsp:sp modelId="{E3970517-2053-4E05-92FB-1EBD07DCE13C}">
      <dsp:nvSpPr>
        <dsp:cNvPr id="0" name=""/>
        <dsp:cNvSpPr/>
      </dsp:nvSpPr>
      <dsp:spPr>
        <a:xfrm rot="5400000">
          <a:off x="-194368" y="1389666"/>
          <a:ext cx="1295788" cy="907051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800" kern="12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受付</a:t>
          </a:r>
        </a:p>
      </dsp:txBody>
      <dsp:txXfrm rot="-5400000">
        <a:off x="1" y="1648824"/>
        <a:ext cx="907051" cy="388737"/>
      </dsp:txXfrm>
    </dsp:sp>
    <dsp:sp modelId="{DEDEAB27-C4C8-4658-AA6E-B2400FB1207D}">
      <dsp:nvSpPr>
        <dsp:cNvPr id="0" name=""/>
        <dsp:cNvSpPr/>
      </dsp:nvSpPr>
      <dsp:spPr>
        <a:xfrm rot="5400000">
          <a:off x="4442394" y="-2340044"/>
          <a:ext cx="842262" cy="79129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800" kern="12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県レベル団体は医療対策課へ要望書を提出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800" kern="12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構想区域内関係者は、</a:t>
          </a:r>
          <a:r>
            <a:rPr lang="ja-JP" altLang="en-US" sz="1800" b="0" u="none" kern="12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郡市医師会等を経由</a:t>
          </a:r>
          <a:r>
            <a:rPr lang="ja-JP" altLang="en-US" sz="1800" kern="12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し、各保健所へ要望書を提出</a:t>
          </a:r>
        </a:p>
      </dsp:txBody>
      <dsp:txXfrm rot="-5400000">
        <a:off x="907051" y="1236415"/>
        <a:ext cx="7871832" cy="760030"/>
      </dsp:txXfrm>
    </dsp:sp>
    <dsp:sp modelId="{854C1D89-A9D6-434F-9A60-957893793582}">
      <dsp:nvSpPr>
        <dsp:cNvPr id="0" name=""/>
        <dsp:cNvSpPr/>
      </dsp:nvSpPr>
      <dsp:spPr>
        <a:xfrm rot="5400000">
          <a:off x="-194368" y="2711594"/>
          <a:ext cx="1295788" cy="907051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400" kern="12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調整会議</a:t>
          </a:r>
        </a:p>
      </dsp:txBody>
      <dsp:txXfrm rot="-5400000">
        <a:off x="1" y="2970752"/>
        <a:ext cx="907051" cy="388737"/>
      </dsp:txXfrm>
    </dsp:sp>
    <dsp:sp modelId="{151421D1-B93C-4B57-9C9D-A3D9D4A5E7FE}">
      <dsp:nvSpPr>
        <dsp:cNvPr id="0" name=""/>
        <dsp:cNvSpPr/>
      </dsp:nvSpPr>
      <dsp:spPr>
        <a:xfrm rot="5400000">
          <a:off x="4304154" y="-1018116"/>
          <a:ext cx="1118743" cy="79129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800" kern="12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各保健所は要望内容を精査（新規事業はヒアリング実施）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800" kern="12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新規事業は保健所、事業担当課、医療対策課で事前調整</a:t>
          </a:r>
          <a:r>
            <a:rPr lang="en-US" altLang="ja-JP" sz="1800" kern="12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(</a:t>
          </a:r>
          <a:r>
            <a:rPr lang="ja-JP" altLang="en-US" sz="1800" kern="12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基金充当の適否</a:t>
          </a:r>
          <a:r>
            <a:rPr lang="en-US" altLang="ja-JP" sz="1800" kern="12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)</a:t>
          </a:r>
          <a:endParaRPr lang="ja-JP" altLang="en-US" sz="1800" kern="1200" dirty="0">
            <a:latin typeface="ＭＳ ゴシック" panose="020B0609070205080204" pitchFamily="49" charset="-128"/>
            <a:ea typeface="ＭＳ ゴシック" panose="020B0609070205080204" pitchFamily="49" charset="-128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800" kern="12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要望の評価案を作成して調整会議に付議。結果を医療対策課に送付</a:t>
          </a:r>
        </a:p>
      </dsp:txBody>
      <dsp:txXfrm rot="-5400000">
        <a:off x="907052" y="2433599"/>
        <a:ext cx="7858335" cy="1009517"/>
      </dsp:txXfrm>
    </dsp:sp>
    <dsp:sp modelId="{B6EA3BF5-8895-4DD9-929A-F87B09EA6135}">
      <dsp:nvSpPr>
        <dsp:cNvPr id="0" name=""/>
        <dsp:cNvSpPr/>
      </dsp:nvSpPr>
      <dsp:spPr>
        <a:xfrm rot="5400000">
          <a:off x="-194368" y="3895281"/>
          <a:ext cx="1295788" cy="907051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400" kern="12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推進戦略</a:t>
          </a:r>
          <a:endParaRPr lang="en-US" altLang="ja-JP" sz="1400" kern="1200" dirty="0">
            <a:latin typeface="ＭＳ ゴシック" panose="020B0609070205080204" pitchFamily="49" charset="-128"/>
            <a:ea typeface="ＭＳ ゴシック" panose="020B0609070205080204" pitchFamily="49" charset="-128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400" kern="12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会議</a:t>
          </a:r>
        </a:p>
      </dsp:txBody>
      <dsp:txXfrm rot="-5400000">
        <a:off x="1" y="4154439"/>
        <a:ext cx="907051" cy="388737"/>
      </dsp:txXfrm>
    </dsp:sp>
    <dsp:sp modelId="{6B9AF700-F00F-46DE-B350-EDE99901AF1A}">
      <dsp:nvSpPr>
        <dsp:cNvPr id="0" name=""/>
        <dsp:cNvSpPr/>
      </dsp:nvSpPr>
      <dsp:spPr>
        <a:xfrm rot="5400000">
          <a:off x="4442173" y="165791"/>
          <a:ext cx="842705" cy="79129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800" kern="12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提出された各調整会議の結果と県レベル団体の要望を合わせて、基金事業要望全体を推進戦略会議に付議</a:t>
          </a:r>
        </a:p>
      </dsp:txBody>
      <dsp:txXfrm rot="-5400000">
        <a:off x="907052" y="3742050"/>
        <a:ext cx="7871811" cy="760431"/>
      </dsp:txXfrm>
    </dsp:sp>
    <dsp:sp modelId="{0B87A3A5-6ED3-47D5-9680-7B44BC477C50}">
      <dsp:nvSpPr>
        <dsp:cNvPr id="0" name=""/>
        <dsp:cNvSpPr/>
      </dsp:nvSpPr>
      <dsp:spPr>
        <a:xfrm rot="5400000">
          <a:off x="-194368" y="5078969"/>
          <a:ext cx="1295788" cy="907051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800" kern="12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予算化</a:t>
          </a:r>
        </a:p>
      </dsp:txBody>
      <dsp:txXfrm rot="-5400000">
        <a:off x="1" y="5338127"/>
        <a:ext cx="907051" cy="388737"/>
      </dsp:txXfrm>
    </dsp:sp>
    <dsp:sp modelId="{7EDF348C-CA0F-4360-9C09-886CA919D452}">
      <dsp:nvSpPr>
        <dsp:cNvPr id="0" name=""/>
        <dsp:cNvSpPr/>
      </dsp:nvSpPr>
      <dsp:spPr>
        <a:xfrm rot="5400000">
          <a:off x="4442394" y="1349257"/>
          <a:ext cx="842262" cy="79129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800" kern="12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推進戦略会議の開催結果を踏まえて予算化を検討</a:t>
          </a:r>
        </a:p>
      </dsp:txBody>
      <dsp:txXfrm rot="-5400000">
        <a:off x="907051" y="4925716"/>
        <a:ext cx="7871832" cy="7600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4341CA-5CAF-4D34-A333-7BCA17C93860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736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6BB57-EB97-49A5-9B61-DF48BE62BE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8416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1FB5E4-659C-4021-AFAD-648D1E22FD93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9475"/>
            <a:ext cx="5389563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736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BEF0D3-0F3D-4CBA-B4AC-9D367162F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866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C7ED-00D6-432A-98FD-E7E07B7BC022}" type="datetime1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9F1F-60F3-4007-9E31-3C466D2C7966}" type="datetime1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F083-6614-4401-AD33-652ABED31D8E}" type="datetime1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CCC49-8CF7-4492-AA78-DBF4E2AAE22B}" type="datetime1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3C698-34B1-4FC7-947C-B3804A5ADA72}" type="datetime1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24C28-C17C-4318-9B01-7EE1C80FB6C7}" type="datetime1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DB3B0-7647-4556-A771-7E7B614B0A93}" type="datetime1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78CFA-EE3B-4339-9189-A35687991821}" type="datetime1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4F338-93BC-488C-B271-97579552CEC7}" type="datetime1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7E92-4875-47B5-91B7-6CE6FE35FDD6}" type="datetime1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627AA-7D16-43CD-856B-F46CB35CCCD6}" type="datetime1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98531-ABFD-430F-8D05-C7A207BD4002}" type="datetime1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3588398574"/>
              </p:ext>
            </p:extLst>
          </p:nvPr>
        </p:nvGraphicFramePr>
        <p:xfrm>
          <a:off x="188638" y="624175"/>
          <a:ext cx="8820000" cy="619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24464" y="28576"/>
            <a:ext cx="9072000" cy="500063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地域医療介護総合確保基金事業要望の流れ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z="1800" smtClean="0">
                <a:solidFill>
                  <a:schemeClr val="tx1"/>
                </a:solidFill>
              </a:rPr>
              <a:t>1</a:t>
            </a:fld>
            <a:endParaRPr kumimoji="1" lang="ja-JP" alt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61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正方形/長方形 48"/>
          <p:cNvSpPr/>
          <p:nvPr/>
        </p:nvSpPr>
        <p:spPr>
          <a:xfrm>
            <a:off x="7179521" y="4808123"/>
            <a:ext cx="1908000" cy="434333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推進戦略</a:t>
            </a:r>
            <a:r>
              <a:rPr kumimoji="1"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会議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7174816" y="1927025"/>
            <a:ext cx="1908000" cy="434333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調整会議</a:t>
            </a:r>
          </a:p>
        </p:txBody>
      </p:sp>
      <p:sp>
        <p:nvSpPr>
          <p:cNvPr id="3" name="八角形 2"/>
          <p:cNvSpPr/>
          <p:nvPr/>
        </p:nvSpPr>
        <p:spPr>
          <a:xfrm>
            <a:off x="4675553" y="4755290"/>
            <a:ext cx="1512000" cy="540000"/>
          </a:xfrm>
          <a:prstGeom prst="octagon">
            <a:avLst>
              <a:gd name="adj" fmla="val 21161"/>
            </a:avLst>
          </a:prstGeom>
          <a:solidFill>
            <a:schemeClr val="bg1"/>
          </a:solidFill>
          <a:ln w="952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医療対策課</a:t>
            </a:r>
            <a:endParaRPr kumimoji="1" lang="ja-JP" altLang="en-US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" name="右矢印 5"/>
          <p:cNvSpPr/>
          <p:nvPr/>
        </p:nvSpPr>
        <p:spPr>
          <a:xfrm>
            <a:off x="3985227" y="1806318"/>
            <a:ext cx="648000" cy="64800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八角形 9"/>
          <p:cNvSpPr/>
          <p:nvPr/>
        </p:nvSpPr>
        <p:spPr>
          <a:xfrm>
            <a:off x="4675553" y="1885871"/>
            <a:ext cx="1512000" cy="540000"/>
          </a:xfrm>
          <a:prstGeom prst="octagon">
            <a:avLst>
              <a:gd name="adj" fmla="val 17119"/>
            </a:avLst>
          </a:prstGeom>
          <a:solidFill>
            <a:schemeClr val="bg1"/>
          </a:solidFill>
          <a:ln w="952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県保健所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924469" y="3768243"/>
            <a:ext cx="2340000" cy="324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県医師会</a:t>
            </a:r>
          </a:p>
        </p:txBody>
      </p:sp>
      <p:sp>
        <p:nvSpPr>
          <p:cNvPr id="12" name="角丸四角形 11"/>
          <p:cNvSpPr/>
          <p:nvPr/>
        </p:nvSpPr>
        <p:spPr>
          <a:xfrm>
            <a:off x="943653" y="4224371"/>
            <a:ext cx="2340000" cy="324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県歯科医師会</a:t>
            </a:r>
          </a:p>
        </p:txBody>
      </p:sp>
      <p:sp>
        <p:nvSpPr>
          <p:cNvPr id="13" name="角丸四角形 12"/>
          <p:cNvSpPr/>
          <p:nvPr/>
        </p:nvSpPr>
        <p:spPr>
          <a:xfrm>
            <a:off x="924469" y="4686994"/>
            <a:ext cx="2340000" cy="468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/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県薬剤師会</a:t>
            </a:r>
            <a:endParaRPr kumimoji="1"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r>
              <a:rPr kumimoji="1" lang="en-US" altLang="ja-JP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(</a:t>
            </a:r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各構想区分域含む</a:t>
            </a:r>
            <a:r>
              <a:rPr kumimoji="1" lang="en-US" altLang="ja-JP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)</a:t>
            </a:r>
            <a:endParaRPr kumimoji="1" lang="ja-JP" altLang="en-US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949307" y="5306051"/>
            <a:ext cx="2340000" cy="468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/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県看護協会</a:t>
            </a:r>
            <a:endParaRPr kumimoji="1"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r>
              <a:rPr lang="en-US" altLang="ja-JP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(</a:t>
            </a: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各構想区分域含む</a:t>
            </a:r>
            <a:r>
              <a:rPr lang="en-US" altLang="ja-JP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)</a:t>
            </a:r>
            <a:endParaRPr kumimoji="1" lang="ja-JP" altLang="en-US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1771751" y="1332930"/>
            <a:ext cx="1872000" cy="324000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市町</a:t>
            </a:r>
          </a:p>
        </p:txBody>
      </p:sp>
      <p:sp>
        <p:nvSpPr>
          <p:cNvPr id="27" name="角丸四角形 26"/>
          <p:cNvSpPr/>
          <p:nvPr/>
        </p:nvSpPr>
        <p:spPr>
          <a:xfrm>
            <a:off x="1771751" y="1928591"/>
            <a:ext cx="1872000" cy="324000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郡市医師会</a:t>
            </a:r>
          </a:p>
        </p:txBody>
      </p:sp>
      <p:sp>
        <p:nvSpPr>
          <p:cNvPr id="28" name="角丸四角形 27"/>
          <p:cNvSpPr/>
          <p:nvPr/>
        </p:nvSpPr>
        <p:spPr>
          <a:xfrm>
            <a:off x="1771751" y="2536128"/>
            <a:ext cx="1872000" cy="324000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郡市歯科医師会</a:t>
            </a:r>
          </a:p>
        </p:txBody>
      </p:sp>
      <p:sp>
        <p:nvSpPr>
          <p:cNvPr id="29" name="角丸四角形 28"/>
          <p:cNvSpPr/>
          <p:nvPr/>
        </p:nvSpPr>
        <p:spPr>
          <a:xfrm>
            <a:off x="20727" y="1928591"/>
            <a:ext cx="1332000" cy="324000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医療機関等</a:t>
            </a:r>
          </a:p>
        </p:txBody>
      </p:sp>
      <p:sp>
        <p:nvSpPr>
          <p:cNvPr id="35" name="右矢印 34"/>
          <p:cNvSpPr/>
          <p:nvPr/>
        </p:nvSpPr>
        <p:spPr>
          <a:xfrm>
            <a:off x="3815696" y="4665290"/>
            <a:ext cx="720000" cy="720000"/>
          </a:xfrm>
          <a:prstGeom prst="rightArrow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24464" y="28576"/>
            <a:ext cx="9072000" cy="500063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基金事業要望の流れ</a:t>
            </a:r>
          </a:p>
        </p:txBody>
      </p:sp>
      <p:sp>
        <p:nvSpPr>
          <p:cNvPr id="4" name="右中かっこ 3"/>
          <p:cNvSpPr/>
          <p:nvPr/>
        </p:nvSpPr>
        <p:spPr>
          <a:xfrm>
            <a:off x="3698701" y="1261407"/>
            <a:ext cx="216000" cy="1764000"/>
          </a:xfrm>
          <a:prstGeom prst="rightBrace">
            <a:avLst>
              <a:gd name="adj1" fmla="val 41493"/>
              <a:gd name="adj2" fmla="val 5000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25253" y="2488371"/>
            <a:ext cx="817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要望書</a:t>
            </a:r>
            <a:endParaRPr kumimoji="1"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ja-JP" altLang="en-US" sz="1400" dirty="0" err="1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を提</a:t>
            </a:r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出</a:t>
            </a:r>
          </a:p>
        </p:txBody>
      </p:sp>
      <p:sp>
        <p:nvSpPr>
          <p:cNvPr id="41" name="角丸四角形 40"/>
          <p:cNvSpPr/>
          <p:nvPr/>
        </p:nvSpPr>
        <p:spPr>
          <a:xfrm>
            <a:off x="943653" y="5902311"/>
            <a:ext cx="2340000" cy="468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愛媛大学医学部</a:t>
            </a:r>
            <a:endParaRPr kumimoji="1"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r>
              <a:rPr kumimoji="1"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(</a:t>
            </a:r>
            <a:r>
              <a:rPr kumimoji="1"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附属病院分は除く</a:t>
            </a:r>
            <a:r>
              <a:rPr kumimoji="1"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)</a:t>
            </a:r>
            <a:endParaRPr kumimoji="1" lang="ja-JP" altLang="en-US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2" name="角丸四角形 41"/>
          <p:cNvSpPr/>
          <p:nvPr/>
        </p:nvSpPr>
        <p:spPr>
          <a:xfrm>
            <a:off x="296647" y="811604"/>
            <a:ext cx="2952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kumimoji="1" lang="ja-JP" altLang="en-US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構想区域内関係者</a:t>
            </a:r>
            <a:r>
              <a:rPr kumimoji="1" lang="en-US" altLang="ja-JP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  <a:endParaRPr kumimoji="1" lang="ja-JP" altLang="en-US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3" name="角丸四角形 42"/>
          <p:cNvSpPr/>
          <p:nvPr/>
        </p:nvSpPr>
        <p:spPr>
          <a:xfrm>
            <a:off x="637653" y="3389929"/>
            <a:ext cx="2952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kumimoji="1" lang="ja-JP" altLang="en-US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県レベル関係団体等</a:t>
            </a:r>
            <a:r>
              <a:rPr kumimoji="1" lang="en-US" altLang="ja-JP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  <a:endParaRPr kumimoji="1" lang="ja-JP" altLang="en-US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4" name="右中かっこ 43"/>
          <p:cNvSpPr/>
          <p:nvPr/>
        </p:nvSpPr>
        <p:spPr>
          <a:xfrm>
            <a:off x="3450921" y="3762680"/>
            <a:ext cx="198542" cy="2628000"/>
          </a:xfrm>
          <a:prstGeom prst="rightBrace">
            <a:avLst>
              <a:gd name="adj1" fmla="val 41493"/>
              <a:gd name="adj2" fmla="val 5000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3779405" y="5414236"/>
            <a:ext cx="856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要望書</a:t>
            </a:r>
            <a:endParaRPr kumimoji="1"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ja-JP" altLang="en-US" sz="1400" dirty="0" err="1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を提</a:t>
            </a:r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出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7411420" y="2396617"/>
            <a:ext cx="190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事業評価・採否・</a:t>
            </a:r>
            <a:endParaRPr kumimoji="1"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優先順位付け</a:t>
            </a:r>
          </a:p>
        </p:txBody>
      </p:sp>
      <p:sp>
        <p:nvSpPr>
          <p:cNvPr id="47" name="右矢印 46"/>
          <p:cNvSpPr/>
          <p:nvPr/>
        </p:nvSpPr>
        <p:spPr>
          <a:xfrm rot="5400000">
            <a:off x="4449961" y="3297384"/>
            <a:ext cx="1951571" cy="540000"/>
          </a:xfrm>
          <a:prstGeom prst="rightArrow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540737" y="3272319"/>
            <a:ext cx="9309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評価結果</a:t>
            </a:r>
            <a:endParaRPr kumimoji="1"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の送付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7156432" y="5305737"/>
            <a:ext cx="20539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事業全体（県レベル＋構想区域</a:t>
            </a: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別）の取りまとめ</a:t>
            </a:r>
            <a:endParaRPr kumimoji="1" lang="ja-JP" altLang="en-US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1" name="右矢印 50"/>
          <p:cNvSpPr/>
          <p:nvPr/>
        </p:nvSpPr>
        <p:spPr>
          <a:xfrm rot="5400000">
            <a:off x="5150835" y="5278287"/>
            <a:ext cx="504000" cy="648000"/>
          </a:xfrm>
          <a:prstGeom prst="rightArrow">
            <a:avLst/>
          </a:prstGeom>
          <a:solidFill>
            <a:schemeClr val="bg1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/>
        </p:nvSpPr>
        <p:spPr>
          <a:xfrm>
            <a:off x="4514671" y="5911123"/>
            <a:ext cx="1821796" cy="50496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国へ要望</a:t>
            </a:r>
            <a:endParaRPr kumimoji="1" lang="ja-JP" altLang="en-US" dirty="0"/>
          </a:p>
        </p:txBody>
      </p:sp>
      <p:sp>
        <p:nvSpPr>
          <p:cNvPr id="7" name="左右矢印 6"/>
          <p:cNvSpPr/>
          <p:nvPr/>
        </p:nvSpPr>
        <p:spPr>
          <a:xfrm>
            <a:off x="6248129" y="1831871"/>
            <a:ext cx="900000" cy="648000"/>
          </a:xfrm>
          <a:prstGeom prst="left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左右矢印 70"/>
          <p:cNvSpPr/>
          <p:nvPr/>
        </p:nvSpPr>
        <p:spPr>
          <a:xfrm>
            <a:off x="6248465" y="4723822"/>
            <a:ext cx="900000" cy="648000"/>
          </a:xfrm>
          <a:prstGeom prst="left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6344739" y="1538544"/>
            <a:ext cx="7074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運営</a:t>
            </a: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6344403" y="4441380"/>
            <a:ext cx="7074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運営</a:t>
            </a:r>
          </a:p>
        </p:txBody>
      </p:sp>
      <p:sp>
        <p:nvSpPr>
          <p:cNvPr id="40" name="角丸四角形 39"/>
          <p:cNvSpPr/>
          <p:nvPr/>
        </p:nvSpPr>
        <p:spPr>
          <a:xfrm>
            <a:off x="24463" y="2541340"/>
            <a:ext cx="1332000" cy="324000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15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歯科診療所等</a:t>
            </a:r>
          </a:p>
        </p:txBody>
      </p:sp>
      <p:sp>
        <p:nvSpPr>
          <p:cNvPr id="55" name="右矢印 54"/>
          <p:cNvSpPr/>
          <p:nvPr/>
        </p:nvSpPr>
        <p:spPr>
          <a:xfrm>
            <a:off x="1398103" y="1897153"/>
            <a:ext cx="360000" cy="36000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右矢印 55"/>
          <p:cNvSpPr/>
          <p:nvPr/>
        </p:nvSpPr>
        <p:spPr>
          <a:xfrm>
            <a:off x="1400375" y="2540881"/>
            <a:ext cx="360000" cy="36000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z="1800" smtClean="0">
                <a:solidFill>
                  <a:schemeClr val="tx1"/>
                </a:solidFill>
              </a:rPr>
              <a:t>2</a:t>
            </a:fld>
            <a:endParaRPr kumimoji="1" lang="ja-JP" altLang="en-US" sz="1800" dirty="0">
              <a:solidFill>
                <a:schemeClr val="tx1"/>
              </a:solidFill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D24EDB86-9757-451A-9278-E229CD01A2BF}"/>
              </a:ext>
            </a:extLst>
          </p:cNvPr>
          <p:cNvSpPr txBox="1"/>
          <p:nvPr/>
        </p:nvSpPr>
        <p:spPr>
          <a:xfrm>
            <a:off x="20727" y="6528372"/>
            <a:ext cx="85381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</a:t>
            </a:r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新規事業は、保健所、事業担当課、医療対策課で基金充当の適否を事前調整</a:t>
            </a:r>
          </a:p>
        </p:txBody>
      </p:sp>
    </p:spTree>
    <p:extLst>
      <p:ext uri="{BB962C8B-B14F-4D97-AF65-F5344CB8AC3E}">
        <p14:creationId xmlns:p14="http://schemas.microsoft.com/office/powerpoint/2010/main" val="1684468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998</TotalTime>
  <Words>278</Words>
  <Application>Microsoft Office PowerPoint</Application>
  <PresentationFormat>画面に合わせる (4:3)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tamai-hiroyuki</dc:creator>
  <cp:lastModifiedBy>User</cp:lastModifiedBy>
  <cp:revision>78</cp:revision>
  <cp:lastPrinted>2018-06-05T06:34:18Z</cp:lastPrinted>
  <dcterms:created xsi:type="dcterms:W3CDTF">2016-04-27T08:07:56Z</dcterms:created>
  <dcterms:modified xsi:type="dcterms:W3CDTF">2025-04-15T07:53:37Z</dcterms:modified>
</cp:coreProperties>
</file>